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87" r:id="rId3"/>
    <p:sldId id="288" r:id="rId4"/>
    <p:sldId id="290" r:id="rId5"/>
    <p:sldId id="265" r:id="rId6"/>
    <p:sldId id="264" r:id="rId7"/>
    <p:sldId id="289" r:id="rId8"/>
    <p:sldId id="258" r:id="rId9"/>
    <p:sldId id="269" r:id="rId10"/>
    <p:sldId id="275" r:id="rId11"/>
    <p:sldId id="276" r:id="rId12"/>
    <p:sldId id="28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7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25"/>
    <p:restoredTop sz="93818"/>
  </p:normalViewPr>
  <p:slideViewPr>
    <p:cSldViewPr snapToGrid="0" snapToObjects="1">
      <p:cViewPr>
        <p:scale>
          <a:sx n="93" d="100"/>
          <a:sy n="93" d="100"/>
        </p:scale>
        <p:origin x="672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A30761-04D5-1D48-B28A-0DDD0CD615CC}" type="doc">
      <dgm:prSet loTypeId="urn:microsoft.com/office/officeart/2005/8/layout/pyramid3" loCatId="" qsTypeId="urn:microsoft.com/office/officeart/2005/8/quickstyle/simple4" qsCatId="simple" csTypeId="urn:microsoft.com/office/officeart/2005/8/colors/accent1_2" csCatId="accent1" phldr="1"/>
      <dgm:spPr/>
    </dgm:pt>
    <dgm:pt modelId="{DA786C7A-FD1B-E245-95BB-D1D932FF676A}">
      <dgm:prSet phldrT="[Text]"/>
      <dgm:spPr/>
      <dgm:t>
        <a:bodyPr/>
        <a:lstStyle/>
        <a:p>
          <a:r>
            <a:rPr lang="en-US" dirty="0" err="1" smtClean="0"/>
            <a:t>Mokupuni</a:t>
          </a:r>
          <a:r>
            <a:rPr lang="en-US" dirty="0" smtClean="0"/>
            <a:t> (island)</a:t>
          </a:r>
          <a:endParaRPr lang="en-US" dirty="0"/>
        </a:p>
      </dgm:t>
    </dgm:pt>
    <dgm:pt modelId="{27EB6EED-1F80-AB44-A205-826D967704F4}" type="parTrans" cxnId="{FC081178-59F0-EB47-9C59-0ABFC62E4584}">
      <dgm:prSet/>
      <dgm:spPr/>
      <dgm:t>
        <a:bodyPr/>
        <a:lstStyle/>
        <a:p>
          <a:endParaRPr lang="en-US"/>
        </a:p>
      </dgm:t>
    </dgm:pt>
    <dgm:pt modelId="{59351B0E-0D34-8C40-B557-00C7396ED894}" type="sibTrans" cxnId="{FC081178-59F0-EB47-9C59-0ABFC62E4584}">
      <dgm:prSet/>
      <dgm:spPr/>
      <dgm:t>
        <a:bodyPr/>
        <a:lstStyle/>
        <a:p>
          <a:endParaRPr lang="en-US"/>
        </a:p>
      </dgm:t>
    </dgm:pt>
    <dgm:pt modelId="{F832070D-EF34-EC4A-B7E1-8CA7E8F5E878}">
      <dgm:prSet phldrT="[Text]"/>
      <dgm:spPr/>
      <dgm:t>
        <a:bodyPr/>
        <a:lstStyle/>
        <a:p>
          <a:r>
            <a:rPr lang="en-US" dirty="0" err="1" smtClean="0"/>
            <a:t>Moku</a:t>
          </a:r>
          <a:r>
            <a:rPr lang="en-US" dirty="0" smtClean="0"/>
            <a:t> (district)</a:t>
          </a:r>
          <a:endParaRPr lang="en-US" dirty="0"/>
        </a:p>
      </dgm:t>
    </dgm:pt>
    <dgm:pt modelId="{C42B18DF-55D1-D54F-BDD2-B74644506749}" type="parTrans" cxnId="{8ADB8BF5-3E9D-8746-BD98-A5C1A9C77392}">
      <dgm:prSet/>
      <dgm:spPr/>
      <dgm:t>
        <a:bodyPr/>
        <a:lstStyle/>
        <a:p>
          <a:endParaRPr lang="en-US"/>
        </a:p>
      </dgm:t>
    </dgm:pt>
    <dgm:pt modelId="{C6865C13-A8D8-FB4B-A5F4-496A2DBF24A3}" type="sibTrans" cxnId="{8ADB8BF5-3E9D-8746-BD98-A5C1A9C77392}">
      <dgm:prSet/>
      <dgm:spPr/>
      <dgm:t>
        <a:bodyPr/>
        <a:lstStyle/>
        <a:p>
          <a:endParaRPr lang="en-US"/>
        </a:p>
      </dgm:t>
    </dgm:pt>
    <dgm:pt modelId="{C45B41BD-8900-9B4C-96D5-15C3B189B796}">
      <dgm:prSet/>
      <dgm:spPr/>
      <dgm:t>
        <a:bodyPr/>
        <a:lstStyle/>
        <a:p>
          <a:r>
            <a:rPr lang="en-US" dirty="0" err="1" smtClean="0"/>
            <a:t>Kalana</a:t>
          </a:r>
          <a:r>
            <a:rPr lang="en-US" dirty="0" smtClean="0"/>
            <a:t> / </a:t>
          </a:r>
          <a:r>
            <a:rPr lang="en-US" dirty="0" err="1" smtClean="0"/>
            <a:t>Okana</a:t>
          </a:r>
          <a:endParaRPr lang="en-US" dirty="0"/>
        </a:p>
      </dgm:t>
    </dgm:pt>
    <dgm:pt modelId="{F65AE2C6-56AA-FD4B-BDFC-56DA08438AF5}" type="parTrans" cxnId="{D3A2ACD8-31B0-7B44-A226-84FEAC5AFF25}">
      <dgm:prSet/>
      <dgm:spPr/>
      <dgm:t>
        <a:bodyPr/>
        <a:lstStyle/>
        <a:p>
          <a:endParaRPr lang="en-US"/>
        </a:p>
      </dgm:t>
    </dgm:pt>
    <dgm:pt modelId="{04358828-971C-EE4C-9BCE-8A44D380FF2B}" type="sibTrans" cxnId="{D3A2ACD8-31B0-7B44-A226-84FEAC5AFF25}">
      <dgm:prSet/>
      <dgm:spPr/>
      <dgm:t>
        <a:bodyPr/>
        <a:lstStyle/>
        <a:p>
          <a:endParaRPr lang="en-US"/>
        </a:p>
      </dgm:t>
    </dgm:pt>
    <dgm:pt modelId="{44240C1D-ABC8-E744-A55A-13C98088FAF6}">
      <dgm:prSet/>
      <dgm:spPr/>
      <dgm:t>
        <a:bodyPr/>
        <a:lstStyle/>
        <a:p>
          <a:r>
            <a:rPr lang="en-US" dirty="0" err="1" smtClean="0"/>
            <a:t>Ahupuaʻa</a:t>
          </a:r>
          <a:endParaRPr lang="en-US" dirty="0"/>
        </a:p>
      </dgm:t>
    </dgm:pt>
    <dgm:pt modelId="{5056A7AA-846F-C941-9EBA-B4A79C9EF244}" type="sibTrans" cxnId="{DA14DCD2-D614-4741-88C8-10EB9892E029}">
      <dgm:prSet/>
      <dgm:spPr/>
      <dgm:t>
        <a:bodyPr/>
        <a:lstStyle/>
        <a:p>
          <a:endParaRPr lang="en-US"/>
        </a:p>
      </dgm:t>
    </dgm:pt>
    <dgm:pt modelId="{FA93A106-D74E-504E-9759-070FDC10C4C7}" type="parTrans" cxnId="{DA14DCD2-D614-4741-88C8-10EB9892E029}">
      <dgm:prSet/>
      <dgm:spPr/>
      <dgm:t>
        <a:bodyPr/>
        <a:lstStyle/>
        <a:p>
          <a:endParaRPr lang="en-US"/>
        </a:p>
      </dgm:t>
    </dgm:pt>
    <dgm:pt modelId="{DD80172A-2A8B-9248-B6F4-BB772701ED53}">
      <dgm:prSet/>
      <dgm:spPr/>
      <dgm:t>
        <a:bodyPr/>
        <a:lstStyle/>
        <a:p>
          <a:r>
            <a:rPr lang="en-US" dirty="0" err="1" smtClean="0"/>
            <a:t>ʻIli</a:t>
          </a:r>
          <a:r>
            <a:rPr lang="en-US" dirty="0" smtClean="0"/>
            <a:t>, </a:t>
          </a:r>
          <a:r>
            <a:rPr lang="en-US" dirty="0" err="1" smtClean="0"/>
            <a:t>ʻIli</a:t>
          </a:r>
          <a:r>
            <a:rPr lang="en-US" dirty="0" smtClean="0"/>
            <a:t> </a:t>
          </a:r>
          <a:r>
            <a:rPr lang="en-US" dirty="0" err="1" smtClean="0"/>
            <a:t>Kūpono</a:t>
          </a:r>
          <a:r>
            <a:rPr lang="en-US" dirty="0" smtClean="0"/>
            <a:t>, </a:t>
          </a:r>
          <a:r>
            <a:rPr lang="en-US" dirty="0" err="1" smtClean="0"/>
            <a:t>Lele</a:t>
          </a:r>
          <a:endParaRPr lang="en-US" dirty="0"/>
        </a:p>
      </dgm:t>
    </dgm:pt>
    <dgm:pt modelId="{E254784B-420C-894E-8F1F-97D598E583DE}" type="sibTrans" cxnId="{C248C25D-C692-504A-BADC-44916EFB9FAE}">
      <dgm:prSet/>
      <dgm:spPr/>
      <dgm:t>
        <a:bodyPr/>
        <a:lstStyle/>
        <a:p>
          <a:endParaRPr lang="en-US"/>
        </a:p>
      </dgm:t>
    </dgm:pt>
    <dgm:pt modelId="{E56E5314-054B-E84E-B4CF-61F4159D3828}" type="parTrans" cxnId="{C248C25D-C692-504A-BADC-44916EFB9FAE}">
      <dgm:prSet/>
      <dgm:spPr/>
      <dgm:t>
        <a:bodyPr/>
        <a:lstStyle/>
        <a:p>
          <a:endParaRPr lang="en-US"/>
        </a:p>
      </dgm:t>
    </dgm:pt>
    <dgm:pt modelId="{B0263A23-F7F3-254F-A4D0-A68F40269C3F}">
      <dgm:prSet/>
      <dgm:spPr/>
      <dgm:t>
        <a:bodyPr/>
        <a:lstStyle/>
        <a:p>
          <a:endParaRPr lang="en-US" dirty="0"/>
        </a:p>
      </dgm:t>
    </dgm:pt>
    <dgm:pt modelId="{73A99946-8A4D-AA42-8FB9-08469F1FA9DA}" type="sibTrans" cxnId="{CD26FCFC-AAAB-5C4C-98DD-9B01A4F734B5}">
      <dgm:prSet/>
      <dgm:spPr/>
      <dgm:t>
        <a:bodyPr/>
        <a:lstStyle/>
        <a:p>
          <a:endParaRPr lang="en-US"/>
        </a:p>
      </dgm:t>
    </dgm:pt>
    <dgm:pt modelId="{C7E383AB-8B3F-4742-9A9E-988314694303}" type="parTrans" cxnId="{CD26FCFC-AAAB-5C4C-98DD-9B01A4F734B5}">
      <dgm:prSet/>
      <dgm:spPr/>
      <dgm:t>
        <a:bodyPr/>
        <a:lstStyle/>
        <a:p>
          <a:endParaRPr lang="en-US"/>
        </a:p>
      </dgm:t>
    </dgm:pt>
    <dgm:pt modelId="{F5E803E5-5CB8-054D-A675-5AE1997A3E3C}">
      <dgm:prSet/>
      <dgm:spPr/>
      <dgm:t>
        <a:bodyPr/>
        <a:lstStyle/>
        <a:p>
          <a:endParaRPr lang="en-US"/>
        </a:p>
      </dgm:t>
    </dgm:pt>
    <dgm:pt modelId="{F14313A5-F6A9-544A-8831-0E48C3A12144}" type="sibTrans" cxnId="{96BFC1C5-AFC1-E24F-83D6-7B32D024A566}">
      <dgm:prSet/>
      <dgm:spPr/>
      <dgm:t>
        <a:bodyPr/>
        <a:lstStyle/>
        <a:p>
          <a:endParaRPr lang="en-US"/>
        </a:p>
      </dgm:t>
    </dgm:pt>
    <dgm:pt modelId="{8DCE96FC-987B-E74D-839A-A515A4DF4F8C}" type="parTrans" cxnId="{96BFC1C5-AFC1-E24F-83D6-7B32D024A566}">
      <dgm:prSet/>
      <dgm:spPr/>
      <dgm:t>
        <a:bodyPr/>
        <a:lstStyle/>
        <a:p>
          <a:endParaRPr lang="en-US"/>
        </a:p>
      </dgm:t>
    </dgm:pt>
    <dgm:pt modelId="{65A9BA3B-A15F-314D-AFC6-3139C03D9C43}" type="pres">
      <dgm:prSet presAssocID="{FBA30761-04D5-1D48-B28A-0DDD0CD615CC}" presName="Name0" presStyleCnt="0">
        <dgm:presLayoutVars>
          <dgm:dir/>
          <dgm:animLvl val="lvl"/>
          <dgm:resizeHandles val="exact"/>
        </dgm:presLayoutVars>
      </dgm:prSet>
      <dgm:spPr/>
    </dgm:pt>
    <dgm:pt modelId="{B95C1C10-8A2D-9F48-8CAC-FFE5EA77DF1C}" type="pres">
      <dgm:prSet presAssocID="{DA786C7A-FD1B-E245-95BB-D1D932FF676A}" presName="Name8" presStyleCnt="0"/>
      <dgm:spPr/>
    </dgm:pt>
    <dgm:pt modelId="{7A71C0CF-BEC9-8944-A715-2FA14D5625C3}" type="pres">
      <dgm:prSet presAssocID="{DA786C7A-FD1B-E245-95BB-D1D932FF676A}" presName="level" presStyleLbl="node1" presStyleIdx="0" presStyleCnt="7" custLinFactNeighborY="-1778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A2DE54-99D6-A341-B9F3-6BDC2A3AA92A}" type="pres">
      <dgm:prSet presAssocID="{DA786C7A-FD1B-E245-95BB-D1D932FF676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BD192C-31B7-1E4C-9170-C9EC025DE6BE}" type="pres">
      <dgm:prSet presAssocID="{F832070D-EF34-EC4A-B7E1-8CA7E8F5E878}" presName="Name8" presStyleCnt="0"/>
      <dgm:spPr/>
    </dgm:pt>
    <dgm:pt modelId="{606526E9-B0F4-2E48-9F09-10F12264C684}" type="pres">
      <dgm:prSet presAssocID="{F832070D-EF34-EC4A-B7E1-8CA7E8F5E878}" presName="level" presStyleLbl="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2EC8B4-E985-AD47-8ECD-1F1644009B55}" type="pres">
      <dgm:prSet presAssocID="{F832070D-EF34-EC4A-B7E1-8CA7E8F5E87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EB5E2B-908F-7742-9C9C-A3BDFCCA757F}" type="pres">
      <dgm:prSet presAssocID="{C45B41BD-8900-9B4C-96D5-15C3B189B796}" presName="Name8" presStyleCnt="0"/>
      <dgm:spPr/>
    </dgm:pt>
    <dgm:pt modelId="{9A99506F-BC2E-444F-A7A2-CDB8AE2CDE2E}" type="pres">
      <dgm:prSet presAssocID="{C45B41BD-8900-9B4C-96D5-15C3B189B796}" presName="level" presStyleLbl="node1" presStyleIdx="2" presStyleCnt="7" custLinFactNeighborX="281" custLinFactNeighborY="-336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AD86D4-89E6-CC44-A33D-81227EA20453}" type="pres">
      <dgm:prSet presAssocID="{C45B41BD-8900-9B4C-96D5-15C3B189B79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98D6E8-4877-654B-A755-587DB0E123D1}" type="pres">
      <dgm:prSet presAssocID="{44240C1D-ABC8-E744-A55A-13C98088FAF6}" presName="Name8" presStyleCnt="0"/>
      <dgm:spPr/>
    </dgm:pt>
    <dgm:pt modelId="{3ECA8D9F-E07A-B54F-9E0B-6DB7D64F1F48}" type="pres">
      <dgm:prSet presAssocID="{44240C1D-ABC8-E744-A55A-13C98088FAF6}" presName="level" presStyleLbl="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324FB2-85CB-364E-8396-745B947AEB8E}" type="pres">
      <dgm:prSet presAssocID="{44240C1D-ABC8-E744-A55A-13C98088FAF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A3FC73-9D37-4140-9189-26C8F08BF9C2}" type="pres">
      <dgm:prSet presAssocID="{DD80172A-2A8B-9248-B6F4-BB772701ED53}" presName="Name8" presStyleCnt="0"/>
      <dgm:spPr/>
    </dgm:pt>
    <dgm:pt modelId="{09F6A836-62BF-9D41-BB01-5C2840B7D34C}" type="pres">
      <dgm:prSet presAssocID="{DD80172A-2A8B-9248-B6F4-BB772701ED53}" presName="level" presStyleLbl="node1" presStyleIdx="4" presStyleCnt="7" custScaleY="28117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5AA8CB-B8C0-2345-B8C2-A9FF8376A6A4}" type="pres">
      <dgm:prSet presAssocID="{DD80172A-2A8B-9248-B6F4-BB772701ED5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2B44EF-AD37-FA43-A185-7A6AACECE60B}" type="pres">
      <dgm:prSet presAssocID="{B0263A23-F7F3-254F-A4D0-A68F40269C3F}" presName="Name8" presStyleCnt="0"/>
      <dgm:spPr/>
    </dgm:pt>
    <dgm:pt modelId="{C194FB43-5E29-0440-820B-D412299110A2}" type="pres">
      <dgm:prSet presAssocID="{B0263A23-F7F3-254F-A4D0-A68F40269C3F}" presName="level" presStyleLbl="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EDC431-5695-294C-8E1C-DBAF38844091}" type="pres">
      <dgm:prSet presAssocID="{B0263A23-F7F3-254F-A4D0-A68F40269C3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C444EC-4C75-3243-85B0-14882D792A1E}" type="pres">
      <dgm:prSet presAssocID="{F5E803E5-5CB8-054D-A675-5AE1997A3E3C}" presName="Name8" presStyleCnt="0"/>
      <dgm:spPr/>
    </dgm:pt>
    <dgm:pt modelId="{692352C8-16E2-2E42-BDB2-7AA4949D606B}" type="pres">
      <dgm:prSet presAssocID="{F5E803E5-5CB8-054D-A675-5AE1997A3E3C}" presName="level" presStyleLbl="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9D29F1-F3DC-5444-BB11-4894A9B1593C}" type="pres">
      <dgm:prSet presAssocID="{F5E803E5-5CB8-054D-A675-5AE1997A3E3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2997945-45D9-1E4D-8A57-60B70608B176}" type="presOf" srcId="{44240C1D-ABC8-E744-A55A-13C98088FAF6}" destId="{08324FB2-85CB-364E-8396-745B947AEB8E}" srcOrd="1" destOrd="0" presId="urn:microsoft.com/office/officeart/2005/8/layout/pyramid3"/>
    <dgm:cxn modelId="{DA9DCE43-50D9-694C-9580-B17B111EDE2B}" type="presOf" srcId="{F832070D-EF34-EC4A-B7E1-8CA7E8F5E878}" destId="{1C2EC8B4-E985-AD47-8ECD-1F1644009B55}" srcOrd="1" destOrd="0" presId="urn:microsoft.com/office/officeart/2005/8/layout/pyramid3"/>
    <dgm:cxn modelId="{FE177A1E-FD03-3B40-AF58-80ABA9978051}" type="presOf" srcId="{B0263A23-F7F3-254F-A4D0-A68F40269C3F}" destId="{DFEDC431-5695-294C-8E1C-DBAF38844091}" srcOrd="1" destOrd="0" presId="urn:microsoft.com/office/officeart/2005/8/layout/pyramid3"/>
    <dgm:cxn modelId="{AF1A7E96-53AC-8A44-B461-F0046BFD1FD9}" type="presOf" srcId="{B0263A23-F7F3-254F-A4D0-A68F40269C3F}" destId="{C194FB43-5E29-0440-820B-D412299110A2}" srcOrd="0" destOrd="0" presId="urn:microsoft.com/office/officeart/2005/8/layout/pyramid3"/>
    <dgm:cxn modelId="{2F52317C-4A38-3243-820D-40E37B9C5AC2}" type="presOf" srcId="{DD80172A-2A8B-9248-B6F4-BB772701ED53}" destId="{CF5AA8CB-B8C0-2345-B8C2-A9FF8376A6A4}" srcOrd="1" destOrd="0" presId="urn:microsoft.com/office/officeart/2005/8/layout/pyramid3"/>
    <dgm:cxn modelId="{CD26FCFC-AAAB-5C4C-98DD-9B01A4F734B5}" srcId="{FBA30761-04D5-1D48-B28A-0DDD0CD615CC}" destId="{B0263A23-F7F3-254F-A4D0-A68F40269C3F}" srcOrd="5" destOrd="0" parTransId="{C7E383AB-8B3F-4742-9A9E-988314694303}" sibTransId="{73A99946-8A4D-AA42-8FB9-08469F1FA9DA}"/>
    <dgm:cxn modelId="{B0833948-C7E3-A74D-B373-E05B23970F31}" type="presOf" srcId="{F5E803E5-5CB8-054D-A675-5AE1997A3E3C}" destId="{379D29F1-F3DC-5444-BB11-4894A9B1593C}" srcOrd="1" destOrd="0" presId="urn:microsoft.com/office/officeart/2005/8/layout/pyramid3"/>
    <dgm:cxn modelId="{96BFC1C5-AFC1-E24F-83D6-7B32D024A566}" srcId="{FBA30761-04D5-1D48-B28A-0DDD0CD615CC}" destId="{F5E803E5-5CB8-054D-A675-5AE1997A3E3C}" srcOrd="6" destOrd="0" parTransId="{8DCE96FC-987B-E74D-839A-A515A4DF4F8C}" sibTransId="{F14313A5-F6A9-544A-8831-0E48C3A12144}"/>
    <dgm:cxn modelId="{DA14DCD2-D614-4741-88C8-10EB9892E029}" srcId="{FBA30761-04D5-1D48-B28A-0DDD0CD615CC}" destId="{44240C1D-ABC8-E744-A55A-13C98088FAF6}" srcOrd="3" destOrd="0" parTransId="{FA93A106-D74E-504E-9759-070FDC10C4C7}" sibTransId="{5056A7AA-846F-C941-9EBA-B4A79C9EF244}"/>
    <dgm:cxn modelId="{CBD0962E-17A4-6E4C-8FEC-68AFA49352B0}" type="presOf" srcId="{C45B41BD-8900-9B4C-96D5-15C3B189B796}" destId="{9A99506F-BC2E-444F-A7A2-CDB8AE2CDE2E}" srcOrd="0" destOrd="0" presId="urn:microsoft.com/office/officeart/2005/8/layout/pyramid3"/>
    <dgm:cxn modelId="{8ADB8BF5-3E9D-8746-BD98-A5C1A9C77392}" srcId="{FBA30761-04D5-1D48-B28A-0DDD0CD615CC}" destId="{F832070D-EF34-EC4A-B7E1-8CA7E8F5E878}" srcOrd="1" destOrd="0" parTransId="{C42B18DF-55D1-D54F-BDD2-B74644506749}" sibTransId="{C6865C13-A8D8-FB4B-A5F4-496A2DBF24A3}"/>
    <dgm:cxn modelId="{73FA57AB-0990-CD4F-9F6C-738D3E16DA3F}" type="presOf" srcId="{DA786C7A-FD1B-E245-95BB-D1D932FF676A}" destId="{C4A2DE54-99D6-A341-B9F3-6BDC2A3AA92A}" srcOrd="1" destOrd="0" presId="urn:microsoft.com/office/officeart/2005/8/layout/pyramid3"/>
    <dgm:cxn modelId="{D3E86E16-F2CF-FA47-BF8A-2A2843FE26A6}" type="presOf" srcId="{DD80172A-2A8B-9248-B6F4-BB772701ED53}" destId="{09F6A836-62BF-9D41-BB01-5C2840B7D34C}" srcOrd="0" destOrd="0" presId="urn:microsoft.com/office/officeart/2005/8/layout/pyramid3"/>
    <dgm:cxn modelId="{573358E1-B219-554C-81CB-A4F28FEECF2F}" type="presOf" srcId="{F5E803E5-5CB8-054D-A675-5AE1997A3E3C}" destId="{692352C8-16E2-2E42-BDB2-7AA4949D606B}" srcOrd="0" destOrd="0" presId="urn:microsoft.com/office/officeart/2005/8/layout/pyramid3"/>
    <dgm:cxn modelId="{4240AD0B-AFBC-7C44-AE99-89187A0E749D}" type="presOf" srcId="{C45B41BD-8900-9B4C-96D5-15C3B189B796}" destId="{E8AD86D4-89E6-CC44-A33D-81227EA20453}" srcOrd="1" destOrd="0" presId="urn:microsoft.com/office/officeart/2005/8/layout/pyramid3"/>
    <dgm:cxn modelId="{FC081178-59F0-EB47-9C59-0ABFC62E4584}" srcId="{FBA30761-04D5-1D48-B28A-0DDD0CD615CC}" destId="{DA786C7A-FD1B-E245-95BB-D1D932FF676A}" srcOrd="0" destOrd="0" parTransId="{27EB6EED-1F80-AB44-A205-826D967704F4}" sibTransId="{59351B0E-0D34-8C40-B557-00C7396ED894}"/>
    <dgm:cxn modelId="{D3A2ACD8-31B0-7B44-A226-84FEAC5AFF25}" srcId="{FBA30761-04D5-1D48-B28A-0DDD0CD615CC}" destId="{C45B41BD-8900-9B4C-96D5-15C3B189B796}" srcOrd="2" destOrd="0" parTransId="{F65AE2C6-56AA-FD4B-BDFC-56DA08438AF5}" sibTransId="{04358828-971C-EE4C-9BCE-8A44D380FF2B}"/>
    <dgm:cxn modelId="{815AD350-815E-554F-AF95-0568827E341F}" type="presOf" srcId="{FBA30761-04D5-1D48-B28A-0DDD0CD615CC}" destId="{65A9BA3B-A15F-314D-AFC6-3139C03D9C43}" srcOrd="0" destOrd="0" presId="urn:microsoft.com/office/officeart/2005/8/layout/pyramid3"/>
    <dgm:cxn modelId="{5D6865CA-012A-B64D-868A-9812042815BF}" type="presOf" srcId="{44240C1D-ABC8-E744-A55A-13C98088FAF6}" destId="{3ECA8D9F-E07A-B54F-9E0B-6DB7D64F1F48}" srcOrd="0" destOrd="0" presId="urn:microsoft.com/office/officeart/2005/8/layout/pyramid3"/>
    <dgm:cxn modelId="{AD77A6FA-E4A2-FE4C-B54E-FBD42889D3C8}" type="presOf" srcId="{DA786C7A-FD1B-E245-95BB-D1D932FF676A}" destId="{7A71C0CF-BEC9-8944-A715-2FA14D5625C3}" srcOrd="0" destOrd="0" presId="urn:microsoft.com/office/officeart/2005/8/layout/pyramid3"/>
    <dgm:cxn modelId="{01CE52F4-080F-874E-9445-4A37BA2CED89}" type="presOf" srcId="{F832070D-EF34-EC4A-B7E1-8CA7E8F5E878}" destId="{606526E9-B0F4-2E48-9F09-10F12264C684}" srcOrd="0" destOrd="0" presId="urn:microsoft.com/office/officeart/2005/8/layout/pyramid3"/>
    <dgm:cxn modelId="{C248C25D-C692-504A-BADC-44916EFB9FAE}" srcId="{FBA30761-04D5-1D48-B28A-0DDD0CD615CC}" destId="{DD80172A-2A8B-9248-B6F4-BB772701ED53}" srcOrd="4" destOrd="0" parTransId="{E56E5314-054B-E84E-B4CF-61F4159D3828}" sibTransId="{E254784B-420C-894E-8F1F-97D598E583DE}"/>
    <dgm:cxn modelId="{64617C33-D2A0-B748-99CA-B7272E645012}" type="presParOf" srcId="{65A9BA3B-A15F-314D-AFC6-3139C03D9C43}" destId="{B95C1C10-8A2D-9F48-8CAC-FFE5EA77DF1C}" srcOrd="0" destOrd="0" presId="urn:microsoft.com/office/officeart/2005/8/layout/pyramid3"/>
    <dgm:cxn modelId="{BDF04229-0128-2F4C-999C-831CF3A07845}" type="presParOf" srcId="{B95C1C10-8A2D-9F48-8CAC-FFE5EA77DF1C}" destId="{7A71C0CF-BEC9-8944-A715-2FA14D5625C3}" srcOrd="0" destOrd="0" presId="urn:microsoft.com/office/officeart/2005/8/layout/pyramid3"/>
    <dgm:cxn modelId="{2032265C-90D1-1341-8470-E0D57B4A76F4}" type="presParOf" srcId="{B95C1C10-8A2D-9F48-8CAC-FFE5EA77DF1C}" destId="{C4A2DE54-99D6-A341-B9F3-6BDC2A3AA92A}" srcOrd="1" destOrd="0" presId="urn:microsoft.com/office/officeart/2005/8/layout/pyramid3"/>
    <dgm:cxn modelId="{6FC8FACF-BBE3-0249-B29E-154011CC8C3C}" type="presParOf" srcId="{65A9BA3B-A15F-314D-AFC6-3139C03D9C43}" destId="{75BD192C-31B7-1E4C-9170-C9EC025DE6BE}" srcOrd="1" destOrd="0" presId="urn:microsoft.com/office/officeart/2005/8/layout/pyramid3"/>
    <dgm:cxn modelId="{EA55C470-7A96-AD42-91D2-588C8282FFF9}" type="presParOf" srcId="{75BD192C-31B7-1E4C-9170-C9EC025DE6BE}" destId="{606526E9-B0F4-2E48-9F09-10F12264C684}" srcOrd="0" destOrd="0" presId="urn:microsoft.com/office/officeart/2005/8/layout/pyramid3"/>
    <dgm:cxn modelId="{B52484B0-230F-9546-AD0C-44CEAC0A3F3A}" type="presParOf" srcId="{75BD192C-31B7-1E4C-9170-C9EC025DE6BE}" destId="{1C2EC8B4-E985-AD47-8ECD-1F1644009B55}" srcOrd="1" destOrd="0" presId="urn:microsoft.com/office/officeart/2005/8/layout/pyramid3"/>
    <dgm:cxn modelId="{0F9534D8-F87E-A549-9A71-3803002C9219}" type="presParOf" srcId="{65A9BA3B-A15F-314D-AFC6-3139C03D9C43}" destId="{97EB5E2B-908F-7742-9C9C-A3BDFCCA757F}" srcOrd="2" destOrd="0" presId="urn:microsoft.com/office/officeart/2005/8/layout/pyramid3"/>
    <dgm:cxn modelId="{C5F53489-526B-1341-BB6E-F0FDA15366D5}" type="presParOf" srcId="{97EB5E2B-908F-7742-9C9C-A3BDFCCA757F}" destId="{9A99506F-BC2E-444F-A7A2-CDB8AE2CDE2E}" srcOrd="0" destOrd="0" presId="urn:microsoft.com/office/officeart/2005/8/layout/pyramid3"/>
    <dgm:cxn modelId="{53A1CD2E-ACB6-4F46-AB40-BD2924451C77}" type="presParOf" srcId="{97EB5E2B-908F-7742-9C9C-A3BDFCCA757F}" destId="{E8AD86D4-89E6-CC44-A33D-81227EA20453}" srcOrd="1" destOrd="0" presId="urn:microsoft.com/office/officeart/2005/8/layout/pyramid3"/>
    <dgm:cxn modelId="{4EA09DE4-121F-224E-BCBF-BEDD1384CC58}" type="presParOf" srcId="{65A9BA3B-A15F-314D-AFC6-3139C03D9C43}" destId="{A098D6E8-4877-654B-A755-587DB0E123D1}" srcOrd="3" destOrd="0" presId="urn:microsoft.com/office/officeart/2005/8/layout/pyramid3"/>
    <dgm:cxn modelId="{6A6A6098-FC68-474D-A99D-6314C0FC297E}" type="presParOf" srcId="{A098D6E8-4877-654B-A755-587DB0E123D1}" destId="{3ECA8D9F-E07A-B54F-9E0B-6DB7D64F1F48}" srcOrd="0" destOrd="0" presId="urn:microsoft.com/office/officeart/2005/8/layout/pyramid3"/>
    <dgm:cxn modelId="{F14E1D2C-B8B8-964F-B201-9D999051BB41}" type="presParOf" srcId="{A098D6E8-4877-654B-A755-587DB0E123D1}" destId="{08324FB2-85CB-364E-8396-745B947AEB8E}" srcOrd="1" destOrd="0" presId="urn:microsoft.com/office/officeart/2005/8/layout/pyramid3"/>
    <dgm:cxn modelId="{84EF1E33-5A12-0C40-B1AF-A9530BD6EEBC}" type="presParOf" srcId="{65A9BA3B-A15F-314D-AFC6-3139C03D9C43}" destId="{CBA3FC73-9D37-4140-9189-26C8F08BF9C2}" srcOrd="4" destOrd="0" presId="urn:microsoft.com/office/officeart/2005/8/layout/pyramid3"/>
    <dgm:cxn modelId="{C0DDB14B-D382-EB4C-9B58-FE884EFCE095}" type="presParOf" srcId="{CBA3FC73-9D37-4140-9189-26C8F08BF9C2}" destId="{09F6A836-62BF-9D41-BB01-5C2840B7D34C}" srcOrd="0" destOrd="0" presId="urn:microsoft.com/office/officeart/2005/8/layout/pyramid3"/>
    <dgm:cxn modelId="{B430C91D-C3B7-3343-ACA1-E3D0CB97C0FF}" type="presParOf" srcId="{CBA3FC73-9D37-4140-9189-26C8F08BF9C2}" destId="{CF5AA8CB-B8C0-2345-B8C2-A9FF8376A6A4}" srcOrd="1" destOrd="0" presId="urn:microsoft.com/office/officeart/2005/8/layout/pyramid3"/>
    <dgm:cxn modelId="{CAE6F976-4580-9246-B7C3-AE846E9FA615}" type="presParOf" srcId="{65A9BA3B-A15F-314D-AFC6-3139C03D9C43}" destId="{B32B44EF-AD37-FA43-A185-7A6AACECE60B}" srcOrd="5" destOrd="0" presId="urn:microsoft.com/office/officeart/2005/8/layout/pyramid3"/>
    <dgm:cxn modelId="{29ED53AA-652A-0E4F-9129-EDFD5E6D8DD0}" type="presParOf" srcId="{B32B44EF-AD37-FA43-A185-7A6AACECE60B}" destId="{C194FB43-5E29-0440-820B-D412299110A2}" srcOrd="0" destOrd="0" presId="urn:microsoft.com/office/officeart/2005/8/layout/pyramid3"/>
    <dgm:cxn modelId="{488F4069-5EFC-524A-8D6B-AA66313EB344}" type="presParOf" srcId="{B32B44EF-AD37-FA43-A185-7A6AACECE60B}" destId="{DFEDC431-5695-294C-8E1C-DBAF38844091}" srcOrd="1" destOrd="0" presId="urn:microsoft.com/office/officeart/2005/8/layout/pyramid3"/>
    <dgm:cxn modelId="{F3E97E1E-737F-CE4B-B2FA-B6E95392D4B1}" type="presParOf" srcId="{65A9BA3B-A15F-314D-AFC6-3139C03D9C43}" destId="{F0C444EC-4C75-3243-85B0-14882D792A1E}" srcOrd="6" destOrd="0" presId="urn:microsoft.com/office/officeart/2005/8/layout/pyramid3"/>
    <dgm:cxn modelId="{639482E1-4B96-8F43-A3C1-6BBC33D1B9A6}" type="presParOf" srcId="{F0C444EC-4C75-3243-85B0-14882D792A1E}" destId="{692352C8-16E2-2E42-BDB2-7AA4949D606B}" srcOrd="0" destOrd="0" presId="urn:microsoft.com/office/officeart/2005/8/layout/pyramid3"/>
    <dgm:cxn modelId="{B4ACC0AF-5A39-6749-9210-F8A5886F82B0}" type="presParOf" srcId="{F0C444EC-4C75-3243-85B0-14882D792A1E}" destId="{379D29F1-F3DC-5444-BB11-4894A9B1593C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71C0CF-BEC9-8944-A715-2FA14D5625C3}">
      <dsp:nvSpPr>
        <dsp:cNvPr id="0" name=""/>
        <dsp:cNvSpPr/>
      </dsp:nvSpPr>
      <dsp:spPr>
        <a:xfrm rot="10800000">
          <a:off x="0" y="0"/>
          <a:ext cx="8229600" cy="628633"/>
        </a:xfrm>
        <a:prstGeom prst="trapezoid">
          <a:avLst>
            <a:gd name="adj" fmla="val 74283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err="1" smtClean="0"/>
            <a:t>Mokupuni</a:t>
          </a:r>
          <a:r>
            <a:rPr lang="en-US" sz="3700" kern="1200" dirty="0" smtClean="0"/>
            <a:t> (island)</a:t>
          </a:r>
          <a:endParaRPr lang="en-US" sz="3700" kern="1200" dirty="0"/>
        </a:p>
      </dsp:txBody>
      <dsp:txXfrm rot="-10800000">
        <a:off x="1440179" y="0"/>
        <a:ext cx="5349240" cy="628633"/>
      </dsp:txXfrm>
    </dsp:sp>
    <dsp:sp modelId="{606526E9-B0F4-2E48-9F09-10F12264C684}">
      <dsp:nvSpPr>
        <dsp:cNvPr id="0" name=""/>
        <dsp:cNvSpPr/>
      </dsp:nvSpPr>
      <dsp:spPr>
        <a:xfrm rot="10800000">
          <a:off x="466967" y="628633"/>
          <a:ext cx="7295665" cy="628633"/>
        </a:xfrm>
        <a:prstGeom prst="trapezoid">
          <a:avLst>
            <a:gd name="adj" fmla="val 74283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err="1" smtClean="0"/>
            <a:t>Moku</a:t>
          </a:r>
          <a:r>
            <a:rPr lang="en-US" sz="3700" kern="1200" dirty="0" smtClean="0"/>
            <a:t> (district)</a:t>
          </a:r>
          <a:endParaRPr lang="en-US" sz="3700" kern="1200" dirty="0"/>
        </a:p>
      </dsp:txBody>
      <dsp:txXfrm rot="-10800000">
        <a:off x="1743708" y="628633"/>
        <a:ext cx="4742182" cy="628633"/>
      </dsp:txXfrm>
    </dsp:sp>
    <dsp:sp modelId="{9A99506F-BC2E-444F-A7A2-CDB8AE2CDE2E}">
      <dsp:nvSpPr>
        <dsp:cNvPr id="0" name=""/>
        <dsp:cNvSpPr/>
      </dsp:nvSpPr>
      <dsp:spPr>
        <a:xfrm rot="10800000">
          <a:off x="951811" y="1236101"/>
          <a:ext cx="6361730" cy="628633"/>
        </a:xfrm>
        <a:prstGeom prst="trapezoid">
          <a:avLst>
            <a:gd name="adj" fmla="val 74283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err="1" smtClean="0"/>
            <a:t>Kalana</a:t>
          </a:r>
          <a:r>
            <a:rPr lang="en-US" sz="3700" kern="1200" dirty="0" smtClean="0"/>
            <a:t> / </a:t>
          </a:r>
          <a:r>
            <a:rPr lang="en-US" sz="3700" kern="1200" dirty="0" err="1" smtClean="0"/>
            <a:t>Okana</a:t>
          </a:r>
          <a:endParaRPr lang="en-US" sz="3700" kern="1200" dirty="0"/>
        </a:p>
      </dsp:txBody>
      <dsp:txXfrm rot="-10800000">
        <a:off x="2065114" y="1236101"/>
        <a:ext cx="4135124" cy="628633"/>
      </dsp:txXfrm>
    </dsp:sp>
    <dsp:sp modelId="{3ECA8D9F-E07A-B54F-9E0B-6DB7D64F1F48}">
      <dsp:nvSpPr>
        <dsp:cNvPr id="0" name=""/>
        <dsp:cNvSpPr/>
      </dsp:nvSpPr>
      <dsp:spPr>
        <a:xfrm rot="10800000">
          <a:off x="1400902" y="1885901"/>
          <a:ext cx="5427795" cy="628633"/>
        </a:xfrm>
        <a:prstGeom prst="trapezoid">
          <a:avLst>
            <a:gd name="adj" fmla="val 74283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err="1" smtClean="0"/>
            <a:t>Ahupuaʻa</a:t>
          </a:r>
          <a:endParaRPr lang="en-US" sz="3700" kern="1200" dirty="0"/>
        </a:p>
      </dsp:txBody>
      <dsp:txXfrm rot="-10800000">
        <a:off x="2350766" y="1885901"/>
        <a:ext cx="3528067" cy="628633"/>
      </dsp:txXfrm>
    </dsp:sp>
    <dsp:sp modelId="{09F6A836-62BF-9D41-BB01-5C2840B7D34C}">
      <dsp:nvSpPr>
        <dsp:cNvPr id="0" name=""/>
        <dsp:cNvSpPr/>
      </dsp:nvSpPr>
      <dsp:spPr>
        <a:xfrm rot="10800000">
          <a:off x="1867869" y="2514534"/>
          <a:ext cx="4493860" cy="1767560"/>
        </a:xfrm>
        <a:prstGeom prst="trapezoid">
          <a:avLst>
            <a:gd name="adj" fmla="val 74283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err="1" smtClean="0"/>
            <a:t>ʻIli</a:t>
          </a:r>
          <a:r>
            <a:rPr lang="en-US" sz="3700" kern="1200" dirty="0" smtClean="0"/>
            <a:t>, </a:t>
          </a:r>
          <a:r>
            <a:rPr lang="en-US" sz="3700" kern="1200" dirty="0" err="1" smtClean="0"/>
            <a:t>ʻIli</a:t>
          </a:r>
          <a:r>
            <a:rPr lang="en-US" sz="3700" kern="1200" dirty="0" smtClean="0"/>
            <a:t> </a:t>
          </a:r>
          <a:r>
            <a:rPr lang="en-US" sz="3700" kern="1200" dirty="0" err="1" smtClean="0"/>
            <a:t>Kūpono</a:t>
          </a:r>
          <a:r>
            <a:rPr lang="en-US" sz="3700" kern="1200" dirty="0" smtClean="0"/>
            <a:t>, </a:t>
          </a:r>
          <a:r>
            <a:rPr lang="en-US" sz="3700" kern="1200" dirty="0" err="1" smtClean="0"/>
            <a:t>Lele</a:t>
          </a:r>
          <a:endParaRPr lang="en-US" sz="3700" kern="1200" dirty="0"/>
        </a:p>
      </dsp:txBody>
      <dsp:txXfrm rot="-10800000">
        <a:off x="2654295" y="2514534"/>
        <a:ext cx="2921009" cy="1767560"/>
      </dsp:txXfrm>
    </dsp:sp>
    <dsp:sp modelId="{C194FB43-5E29-0440-820B-D412299110A2}">
      <dsp:nvSpPr>
        <dsp:cNvPr id="0" name=""/>
        <dsp:cNvSpPr/>
      </dsp:nvSpPr>
      <dsp:spPr>
        <a:xfrm rot="10800000">
          <a:off x="3180865" y="4282095"/>
          <a:ext cx="1867869" cy="628633"/>
        </a:xfrm>
        <a:prstGeom prst="trapezoid">
          <a:avLst>
            <a:gd name="adj" fmla="val 74283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700" kern="1200" dirty="0"/>
        </a:p>
      </dsp:txBody>
      <dsp:txXfrm rot="-10800000">
        <a:off x="3507742" y="4282095"/>
        <a:ext cx="1214115" cy="628633"/>
      </dsp:txXfrm>
    </dsp:sp>
    <dsp:sp modelId="{692352C8-16E2-2E42-BDB2-7AA4949D606B}">
      <dsp:nvSpPr>
        <dsp:cNvPr id="0" name=""/>
        <dsp:cNvSpPr/>
      </dsp:nvSpPr>
      <dsp:spPr>
        <a:xfrm rot="10800000">
          <a:off x="3647832" y="4910729"/>
          <a:ext cx="933934" cy="628633"/>
        </a:xfrm>
        <a:prstGeom prst="trapezoid">
          <a:avLst>
            <a:gd name="adj" fmla="val 74283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700" kern="1200"/>
        </a:p>
      </dsp:txBody>
      <dsp:txXfrm rot="-10800000">
        <a:off x="3647832" y="4910729"/>
        <a:ext cx="933934" cy="6286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A40778-E1D0-1B4E-984F-0C2FD11B9B3A}" type="datetimeFigureOut">
              <a:rPr lang="en-US" smtClean="0"/>
              <a:t>5/23/17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aw-US" smtClean="0"/>
              <a:t>Click to edit Master text styles</a:t>
            </a:r>
          </a:p>
          <a:p>
            <a:pPr lvl="1"/>
            <a:r>
              <a:rPr lang="haw-US" smtClean="0"/>
              <a:t>Second level</a:t>
            </a:r>
          </a:p>
          <a:p>
            <a:pPr lvl="2"/>
            <a:r>
              <a:rPr lang="haw-US" smtClean="0"/>
              <a:t>Third level</a:t>
            </a:r>
          </a:p>
          <a:p>
            <a:pPr lvl="3"/>
            <a:r>
              <a:rPr lang="haw-US" smtClean="0"/>
              <a:t>Fourth level</a:t>
            </a:r>
          </a:p>
          <a:p>
            <a:pPr lvl="4"/>
            <a:r>
              <a:rPr lang="haw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01E32-3796-7C40-B8FB-136301A47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509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C2A4ED-EA21-4C1E-9C33-E3532EFBE224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aw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aw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aw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aw-US" smtClean="0"/>
              <a:t>Click to edit Master text styles</a:t>
            </a:r>
          </a:p>
          <a:p>
            <a:pPr lvl="1"/>
            <a:r>
              <a:rPr lang="haw-US" smtClean="0"/>
              <a:t>Second level</a:t>
            </a:r>
          </a:p>
          <a:p>
            <a:pPr lvl="2"/>
            <a:r>
              <a:rPr lang="haw-US" smtClean="0"/>
              <a:t>Third level</a:t>
            </a:r>
          </a:p>
          <a:p>
            <a:pPr lvl="3"/>
            <a:r>
              <a:rPr lang="haw-US" smtClean="0"/>
              <a:t>Fourth level</a:t>
            </a:r>
          </a:p>
          <a:p>
            <a:pPr lvl="4"/>
            <a:r>
              <a:rPr lang="haw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aw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aw-US" smtClean="0"/>
              <a:t>Click to edit Master text styles</a:t>
            </a:r>
          </a:p>
          <a:p>
            <a:pPr lvl="1"/>
            <a:r>
              <a:rPr lang="haw-US" smtClean="0"/>
              <a:t>Second level</a:t>
            </a:r>
          </a:p>
          <a:p>
            <a:pPr lvl="2"/>
            <a:r>
              <a:rPr lang="haw-US" smtClean="0"/>
              <a:t>Third level</a:t>
            </a:r>
          </a:p>
          <a:p>
            <a:pPr lvl="3"/>
            <a:r>
              <a:rPr lang="haw-US" smtClean="0"/>
              <a:t>Fourth level</a:t>
            </a:r>
          </a:p>
          <a:p>
            <a:pPr lvl="4"/>
            <a:r>
              <a:rPr lang="haw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aw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aw-US" smtClean="0"/>
              <a:t>Click to edit Master text styles</a:t>
            </a:r>
          </a:p>
          <a:p>
            <a:pPr lvl="1"/>
            <a:r>
              <a:rPr lang="haw-US" smtClean="0"/>
              <a:t>Second level</a:t>
            </a:r>
          </a:p>
          <a:p>
            <a:pPr lvl="2"/>
            <a:r>
              <a:rPr lang="haw-US" smtClean="0"/>
              <a:t>Third level</a:t>
            </a:r>
          </a:p>
          <a:p>
            <a:pPr lvl="3"/>
            <a:r>
              <a:rPr lang="haw-US" smtClean="0"/>
              <a:t>Fourth level</a:t>
            </a:r>
          </a:p>
          <a:p>
            <a:pPr lvl="4"/>
            <a:r>
              <a:rPr lang="haw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aw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aw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aw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aw-US" smtClean="0"/>
              <a:t>Click to edit Master text styles</a:t>
            </a:r>
          </a:p>
          <a:p>
            <a:pPr lvl="1"/>
            <a:r>
              <a:rPr lang="haw-US" smtClean="0"/>
              <a:t>Second level</a:t>
            </a:r>
          </a:p>
          <a:p>
            <a:pPr lvl="2"/>
            <a:r>
              <a:rPr lang="haw-US" smtClean="0"/>
              <a:t>Third level</a:t>
            </a:r>
          </a:p>
          <a:p>
            <a:pPr lvl="3"/>
            <a:r>
              <a:rPr lang="haw-US" smtClean="0"/>
              <a:t>Fourth level</a:t>
            </a:r>
          </a:p>
          <a:p>
            <a:pPr lvl="4"/>
            <a:r>
              <a:rPr lang="haw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aw-US" smtClean="0"/>
              <a:t>Click to edit Master text styles</a:t>
            </a:r>
          </a:p>
          <a:p>
            <a:pPr lvl="1"/>
            <a:r>
              <a:rPr lang="haw-US" smtClean="0"/>
              <a:t>Second level</a:t>
            </a:r>
          </a:p>
          <a:p>
            <a:pPr lvl="2"/>
            <a:r>
              <a:rPr lang="haw-US" smtClean="0"/>
              <a:t>Third level</a:t>
            </a:r>
          </a:p>
          <a:p>
            <a:pPr lvl="3"/>
            <a:r>
              <a:rPr lang="haw-US" smtClean="0"/>
              <a:t>Fourth level</a:t>
            </a:r>
          </a:p>
          <a:p>
            <a:pPr lvl="4"/>
            <a:r>
              <a:rPr lang="haw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aw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aw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aw-US" smtClean="0"/>
              <a:t>Click to edit Master text styles</a:t>
            </a:r>
          </a:p>
          <a:p>
            <a:pPr lvl="1"/>
            <a:r>
              <a:rPr lang="haw-US" smtClean="0"/>
              <a:t>Second level</a:t>
            </a:r>
          </a:p>
          <a:p>
            <a:pPr lvl="2"/>
            <a:r>
              <a:rPr lang="haw-US" smtClean="0"/>
              <a:t>Third level</a:t>
            </a:r>
          </a:p>
          <a:p>
            <a:pPr lvl="3"/>
            <a:r>
              <a:rPr lang="haw-US" smtClean="0"/>
              <a:t>Fourth level</a:t>
            </a:r>
          </a:p>
          <a:p>
            <a:pPr lvl="4"/>
            <a:r>
              <a:rPr lang="haw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aw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aw-US" smtClean="0"/>
              <a:t>Click to edit Master text styles</a:t>
            </a:r>
          </a:p>
          <a:p>
            <a:pPr lvl="1"/>
            <a:r>
              <a:rPr lang="haw-US" smtClean="0"/>
              <a:t>Second level</a:t>
            </a:r>
          </a:p>
          <a:p>
            <a:pPr lvl="2"/>
            <a:r>
              <a:rPr lang="haw-US" smtClean="0"/>
              <a:t>Third level</a:t>
            </a:r>
          </a:p>
          <a:p>
            <a:pPr lvl="3"/>
            <a:r>
              <a:rPr lang="haw-US" smtClean="0"/>
              <a:t>Fourth level</a:t>
            </a:r>
          </a:p>
          <a:p>
            <a:pPr lvl="4"/>
            <a:r>
              <a:rPr lang="haw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5/23/17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aw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5/23/17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5/23/17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aw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aw-US" smtClean="0"/>
              <a:t>Click to edit Master text styles</a:t>
            </a:r>
          </a:p>
          <a:p>
            <a:pPr lvl="1"/>
            <a:r>
              <a:rPr lang="haw-US" smtClean="0"/>
              <a:t>Second level</a:t>
            </a:r>
          </a:p>
          <a:p>
            <a:pPr lvl="2"/>
            <a:r>
              <a:rPr lang="haw-US" smtClean="0"/>
              <a:t>Third level</a:t>
            </a:r>
          </a:p>
          <a:p>
            <a:pPr lvl="3"/>
            <a:r>
              <a:rPr lang="haw-US" smtClean="0"/>
              <a:t>Fourth level</a:t>
            </a:r>
          </a:p>
          <a:p>
            <a:pPr lvl="4"/>
            <a:r>
              <a:rPr lang="haw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aw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aw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aw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aw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aw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aw-US" smtClean="0"/>
              <a:t>Click to edit Master text styles</a:t>
            </a:r>
          </a:p>
          <a:p>
            <a:pPr lvl="1"/>
            <a:r>
              <a:rPr lang="haw-US" smtClean="0"/>
              <a:t>Second level</a:t>
            </a:r>
          </a:p>
          <a:p>
            <a:pPr lvl="2"/>
            <a:r>
              <a:rPr lang="haw-US" smtClean="0"/>
              <a:t>Third level</a:t>
            </a:r>
          </a:p>
          <a:p>
            <a:pPr lvl="3"/>
            <a:r>
              <a:rPr lang="haw-US" smtClean="0"/>
              <a:t>Fourth level</a:t>
            </a:r>
          </a:p>
          <a:p>
            <a:pPr lvl="4"/>
            <a:r>
              <a:rPr lang="haw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5/23/17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hawaiianatart.org/" TargetMode="Externa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hyperlink" Target="http://www.kumukahi.org/docs/Aumakua_GQ.pdf" TargetMode="External"/><Relationship Id="rId6" Type="http://schemas.openxmlformats.org/officeDocument/2006/relationships/hyperlink" Target="http://www.ntac.hawaii.edu/employ_success_stories/consumers/stories/story003.html" TargetMode="External"/><Relationship Id="rId7" Type="http://schemas.openxmlformats.org/officeDocument/2006/relationships/image" Target="../media/image13.jpg"/><Relationship Id="rId8" Type="http://schemas.openxmlformats.org/officeDocument/2006/relationships/hyperlink" Target="https://www.goodreads.com/book/show/4964570-written-in-the-sky" TargetMode="External"/><Relationship Id="rId9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idweekkauai.com/kauai-coverstory/matthew-kaopio-jr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hyperlink" Target="http://comicconhonolulu.com/guests/christopher-caravalho/" TargetMode="External"/><Relationship Id="rId5" Type="http://schemas.openxmlformats.org/officeDocument/2006/relationships/hyperlink" Target="http://www.midweek.com/christopher-caravalho-aumakua-guardians-of-hawaii/" TargetMode="External"/><Relationship Id="rId6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anacomics.com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xcelsiorart.com/store/" TargetMode="External"/><Relationship Id="rId4" Type="http://schemas.openxmlformats.org/officeDocument/2006/relationships/image" Target="../media/image18.png"/><Relationship Id="rId5" Type="http://schemas.openxmlformats.org/officeDocument/2006/relationships/hyperlink" Target="http://www.midweek.com/return-chang-apana/" TargetMode="External"/><Relationship Id="rId6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hapunanaleo.org/index.php?/about/kumu_honua_mauli_ola/" TargetMode="External"/><Relationship Id="rId4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NULL" TargetMode="External"/><Relationship Id="rId3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oiwi.tv/hokulea/through-the-eyes-of-ancestors/" TargetMode="External"/><Relationship Id="rId3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hamoku.org/wp-content/uploads/2011/12/Malo-David-Hawaiian_Antiquities-Moolelo-Hawaii-translated-by-N-B-Emerson-Honolulu-Hawaiian-Gazette-Co-Ltd-1903.pdf" TargetMode="External"/><Relationship Id="rId4" Type="http://schemas.openxmlformats.org/officeDocument/2006/relationships/hyperlink" Target="http://lahainarestoration.org/hale-pai-museum/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hyperlink" Target="http://www.bigislandchronicle.com/2011/03/09/noteworthy-obituaries-%E2%80%94-herb-kawainui-kane-has-passed-away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image" Target="../media/image4.jpg"/><Relationship Id="rId8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lahainarestoration.org/hale-pai-museum/" TargetMode="External"/><Relationship Id="rId4" Type="http://schemas.openxmlformats.org/officeDocument/2006/relationships/hyperlink" Target="http://www.kamehamehapublishing.org/" TargetMode="External"/><Relationship Id="rId5" Type="http://schemas.openxmlformats.org/officeDocument/2006/relationships/hyperlink" Target="http://www.bishopmuseum.org/" TargetMode="External"/><Relationship Id="rId6" Type="http://schemas.openxmlformats.org/officeDocument/2006/relationships/hyperlink" Target="http://www.hawaiihistory.org/index.cfm?fuseaction=ig.page&amp;PageID=277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hawaiianatart.org/about/" TargetMode="External"/><Relationship Id="rId4" Type="http://schemas.openxmlformats.org/officeDocument/2006/relationships/hyperlink" Target="http://kukaniloko.k12.hi.us/basic/cultural/cultural.html" TargetMode="External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livinghistoryhi.wikispaces.com/file/view/Kamakau_Mailikukahi.pdf/613526333/Kamakau_Mailikukahi.pdf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hyperlink" Target="http://www.alaulili.com/umi-a-liloa-mural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8856473" TargetMode="External"/><Relationship Id="rId4" Type="http://schemas.openxmlformats.org/officeDocument/2006/relationships/image" Target="../media/image9.png"/><Relationship Id="rId5" Type="http://schemas.openxmlformats.org/officeDocument/2006/relationships/hyperlink" Target="https://www.youtube.com/watch?v=lcH4dqQYqrQ" TargetMode="External"/><Relationship Id="rId6" Type="http://schemas.openxmlformats.org/officeDocument/2006/relationships/hyperlink" Target="http://www.kahulapiko.com/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archives.starbulletin.com/2006/06/10/news/story06.html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hyperlink" Target="http://www.cds.hawaii.edu/kahana/downloads/curriculum/SectionII/Unit1/1.B.Aha/1.B.2.AhaReading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92" y="-89701"/>
            <a:ext cx="8527055" cy="899906"/>
          </a:xfrm>
        </p:spPr>
        <p:txBody>
          <a:bodyPr>
            <a:normAutofit/>
          </a:bodyPr>
          <a:lstStyle/>
          <a:p>
            <a:r>
              <a:rPr lang="en-US" sz="4000" dirty="0" smtClean="0"/>
              <a:t>Unit #2 - Hawaiian Governance</a:t>
            </a:r>
            <a:endParaRPr lang="en-US" sz="4000" dirty="0"/>
          </a:p>
        </p:txBody>
      </p:sp>
      <p:pic>
        <p:nvPicPr>
          <p:cNvPr id="7" name="Picture 6">
            <a:hlinkClick r:id="rId2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480" y="810205"/>
            <a:ext cx="4232888" cy="28247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18424" y="3265642"/>
            <a:ext cx="2561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/>
              </a:rPr>
              <a:t>Painting by Brook Parker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718424" y="810205"/>
            <a:ext cx="4160096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Student Learning Outcomes</a:t>
            </a:r>
            <a:endParaRPr lang="en-US" sz="2400" dirty="0" smtClean="0"/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Evaluate key themes, figures in Hawaiian history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Interpret historical evidence in oral and written analysis.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17479" y="3658976"/>
            <a:ext cx="8826521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Guiding Questions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Who and what </a:t>
            </a:r>
            <a:r>
              <a:rPr lang="en-US" sz="2800" dirty="0" smtClean="0"/>
              <a:t>are our sources of knowledge?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How </a:t>
            </a:r>
            <a:r>
              <a:rPr lang="en-US" sz="2800" dirty="0"/>
              <a:t>did Hawaiians organize themselves</a:t>
            </a:r>
            <a:r>
              <a:rPr lang="en-US" sz="2800" dirty="0" smtClean="0"/>
              <a:t>? (</a:t>
            </a:r>
            <a:r>
              <a:rPr lang="en-US" sz="2800" dirty="0" err="1" smtClean="0"/>
              <a:t>Maloʻs</a:t>
            </a:r>
            <a:r>
              <a:rPr lang="en-US" sz="2800" dirty="0" smtClean="0"/>
              <a:t> </a:t>
            </a:r>
            <a:r>
              <a:rPr lang="en-US" sz="2800" dirty="0"/>
              <a:t>Metaphor) Lessons from </a:t>
            </a:r>
            <a:r>
              <a:rPr lang="en-US" sz="2800" dirty="0" err="1" smtClean="0"/>
              <a:t>moʻolelo</a:t>
            </a:r>
            <a:endParaRPr lang="en-US" sz="2800" dirty="0" smtClean="0"/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Who are </a:t>
            </a:r>
            <a:r>
              <a:rPr lang="en-US" sz="2800" dirty="0" err="1" smtClean="0"/>
              <a:t>Maʻilikūkahi</a:t>
            </a:r>
            <a:r>
              <a:rPr lang="en-US" sz="2800" dirty="0" smtClean="0"/>
              <a:t>, </a:t>
            </a:r>
            <a:r>
              <a:rPr lang="en-US" sz="2800" dirty="0" err="1" smtClean="0"/>
              <a:t>ʻUmi</a:t>
            </a:r>
            <a:r>
              <a:rPr lang="en-US" sz="2800" dirty="0" smtClean="0"/>
              <a:t>, and Kamehameha</a:t>
            </a:r>
            <a:endParaRPr lang="en-US" sz="2800" dirty="0" smtClean="0"/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Why is the history of our home relevant</a:t>
            </a:r>
            <a:r>
              <a:rPr lang="en-US" sz="2800" dirty="0" smtClean="0"/>
              <a:t>? Our </a:t>
            </a:r>
            <a:r>
              <a:rPr lang="en-US" sz="2800" dirty="0" err="1" smtClean="0"/>
              <a:t>kuleana</a:t>
            </a:r>
            <a:r>
              <a:rPr lang="en-US" sz="2800" dirty="0"/>
              <a:t>?</a:t>
            </a:r>
            <a:endParaRPr lang="en-US" sz="2800" dirty="0" smtClean="0"/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What are </a:t>
            </a:r>
            <a:r>
              <a:rPr lang="en-US" sz="2800" dirty="0" err="1" smtClean="0"/>
              <a:t>ʻaumakua</a:t>
            </a:r>
            <a:r>
              <a:rPr lang="en-US" sz="2800" dirty="0" smtClean="0"/>
              <a:t>?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269317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8848" y="721482"/>
            <a:ext cx="4144936" cy="394655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deified ancestors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various nature and animal forms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relationship between the ancestors &amp; the living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endure </a:t>
            </a:r>
            <a:r>
              <a:rPr lang="en-US" dirty="0" smtClean="0">
                <a:solidFill>
                  <a:srgbClr val="FFFFFF"/>
                </a:solidFill>
              </a:rPr>
              <a:t>today</a:t>
            </a:r>
          </a:p>
          <a:p>
            <a:pPr marL="0" indent="0"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15482" y="6144053"/>
            <a:ext cx="35908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</a:rPr>
              <a:t>By </a:t>
            </a:r>
            <a:r>
              <a:rPr lang="en-US" sz="2800" dirty="0" smtClean="0">
                <a:solidFill>
                  <a:srgbClr val="FFFFFF"/>
                </a:solidFill>
                <a:hlinkClick r:id="rId2"/>
              </a:rPr>
              <a:t>Matthew Kaopio</a:t>
            </a:r>
            <a:endParaRPr lang="en-US" sz="2800" dirty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711558" y="4738105"/>
            <a:ext cx="1780811" cy="13356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1357" y="4575138"/>
            <a:ext cx="2087563" cy="1565672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251639" y="274638"/>
            <a:ext cx="4435159" cy="830638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FFFFFF"/>
                </a:solidFill>
                <a:hlinkClick r:id="rId5"/>
              </a:rPr>
              <a:t>‘</a:t>
            </a:r>
            <a:r>
              <a:rPr lang="en-US" sz="3200" dirty="0" err="1" smtClean="0">
                <a:solidFill>
                  <a:srgbClr val="FFFFFF"/>
                </a:solidFill>
                <a:hlinkClick r:id="rId5"/>
              </a:rPr>
              <a:t>Aumakua</a:t>
            </a:r>
            <a:r>
              <a:rPr lang="en-US" sz="3200" dirty="0" smtClean="0">
                <a:solidFill>
                  <a:srgbClr val="FFFFFF"/>
                </a:solidFill>
                <a:hlinkClick r:id="rId5"/>
              </a:rPr>
              <a:t/>
            </a:r>
            <a:br>
              <a:rPr lang="en-US" sz="3200" dirty="0" smtClean="0">
                <a:solidFill>
                  <a:srgbClr val="FFFFFF"/>
                </a:solidFill>
                <a:hlinkClick r:id="rId5"/>
              </a:rPr>
            </a:br>
            <a:endParaRPr lang="en-US" sz="3200" dirty="0"/>
          </a:p>
        </p:txBody>
      </p:sp>
      <p:pic>
        <p:nvPicPr>
          <p:cNvPr id="2" name="Picture 1" descr="download.jpg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958" y="831558"/>
            <a:ext cx="2857500" cy="2857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3591" y="76428"/>
            <a:ext cx="3579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Matthew Kaopio</a:t>
            </a:r>
            <a:endParaRPr 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4007229"/>
            <a:ext cx="46019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800" dirty="0" smtClean="0"/>
              <a:t>Kamehameha Schools ʻ90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Resides </a:t>
            </a:r>
            <a:r>
              <a:rPr lang="en-US" sz="2800" dirty="0" smtClean="0"/>
              <a:t>on </a:t>
            </a:r>
            <a:r>
              <a:rPr lang="en-US" sz="2800" dirty="0" err="1" smtClean="0"/>
              <a:t>Kauaʻi</a:t>
            </a:r>
            <a:endParaRPr lang="en-US" sz="2800" dirty="0" smtClean="0"/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Mouth brush artist &amp; </a:t>
            </a:r>
            <a:r>
              <a:rPr lang="en-US" sz="2800" dirty="0" smtClean="0"/>
              <a:t>writer</a:t>
            </a:r>
            <a:endParaRPr lang="en-US" sz="2800" dirty="0" smtClean="0"/>
          </a:p>
        </p:txBody>
      </p:sp>
      <p:pic>
        <p:nvPicPr>
          <p:cNvPr id="10" name="Picture 9" descr="51app-dwzSL._SY346_.jpg">
            <a:hlinkClick r:id="rId8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3208" y="1105276"/>
            <a:ext cx="1540508" cy="2287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757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>
            <a:hlinkClick r:id="rId2"/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640" y="4297854"/>
            <a:ext cx="3810940" cy="2243566"/>
          </a:xfrm>
        </p:spPr>
      </p:pic>
      <p:sp>
        <p:nvSpPr>
          <p:cNvPr id="3" name="TextBox 2"/>
          <p:cNvSpPr txBox="1"/>
          <p:nvPr/>
        </p:nvSpPr>
        <p:spPr>
          <a:xfrm>
            <a:off x="569274" y="241793"/>
            <a:ext cx="6907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Christopher </a:t>
            </a:r>
            <a:r>
              <a:rPr lang="en-US" sz="3600" dirty="0" err="1" smtClean="0"/>
              <a:t>Caravalho</a:t>
            </a:r>
            <a:endParaRPr lang="en-US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284636" y="5193684"/>
            <a:ext cx="73239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3200" dirty="0" smtClean="0"/>
              <a:t>Kailua High School grad</a:t>
            </a:r>
          </a:p>
          <a:p>
            <a:pPr marL="457200" indent="-457200">
              <a:buFont typeface="Arial"/>
              <a:buChar char="•"/>
            </a:pPr>
            <a:r>
              <a:rPr lang="en-US" sz="3200" dirty="0" smtClean="0"/>
              <a:t>Police Officer</a:t>
            </a:r>
          </a:p>
          <a:p>
            <a:pPr marL="457200" indent="-457200">
              <a:buFont typeface="Arial"/>
              <a:buChar char="•"/>
            </a:pPr>
            <a:r>
              <a:rPr lang="en-US" sz="3200" dirty="0" smtClean="0">
                <a:hlinkClick r:id="rId4"/>
              </a:rPr>
              <a:t>Comic book artist</a:t>
            </a:r>
            <a:endParaRPr lang="en-US" sz="3200" dirty="0"/>
          </a:p>
        </p:txBody>
      </p:sp>
      <p:pic>
        <p:nvPicPr>
          <p:cNvPr id="11" name="Picture 10" descr="MW-cover-011415.jpg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59" y="1013240"/>
            <a:ext cx="4927600" cy="40005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53390" y="1193409"/>
            <a:ext cx="367019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i="1" dirty="0" err="1" smtClean="0"/>
              <a:t>ʻAumakua</a:t>
            </a:r>
            <a:r>
              <a:rPr lang="en-US" sz="3000" i="1" dirty="0" smtClean="0"/>
              <a:t>: Guardians of Hawaiʻi</a:t>
            </a:r>
          </a:p>
          <a:p>
            <a:pPr marL="457200" indent="-457200">
              <a:buFont typeface="Arial"/>
              <a:buChar char="•"/>
            </a:pPr>
            <a:r>
              <a:rPr lang="en-US" sz="3000" dirty="0" smtClean="0"/>
              <a:t>Local superheroes protecting the people and the islands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4435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742" y="120436"/>
            <a:ext cx="3560577" cy="886846"/>
          </a:xfrm>
        </p:spPr>
        <p:txBody>
          <a:bodyPr>
            <a:normAutofit/>
          </a:bodyPr>
          <a:lstStyle/>
          <a:p>
            <a:r>
              <a:rPr lang="en-US" sz="4000" dirty="0" err="1" smtClean="0"/>
              <a:t>Kanila</a:t>
            </a:r>
            <a:r>
              <a:rPr lang="en-US" sz="4000" dirty="0" smtClean="0"/>
              <a:t> Tripp</a:t>
            </a:r>
            <a:endParaRPr lang="en-US" sz="4000" dirty="0"/>
          </a:p>
        </p:txBody>
      </p:sp>
      <p:pic>
        <p:nvPicPr>
          <p:cNvPr id="6" name="Picture 5" descr="0e2d9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42" y="1116820"/>
            <a:ext cx="2540000" cy="2540000"/>
          </a:xfrm>
          <a:prstGeom prst="rect">
            <a:avLst/>
          </a:prstGeom>
        </p:spPr>
      </p:pic>
      <p:pic>
        <p:nvPicPr>
          <p:cNvPr id="7" name="Picture 6">
            <a:hlinkClick r:id="rId3"/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5504" y="648803"/>
            <a:ext cx="3043439" cy="564269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2742" y="3985331"/>
            <a:ext cx="533149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800" dirty="0" smtClean="0"/>
              <a:t>Kamehameha Schools ʻ89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Resides in Kapolei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Colorist for DC Comics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Art instructor for Kapolei Juvenile Detention Facility</a:t>
            </a:r>
            <a:endParaRPr lang="en-US" sz="2800" dirty="0"/>
          </a:p>
        </p:txBody>
      </p:sp>
      <p:pic>
        <p:nvPicPr>
          <p:cNvPr id="9" name="Picture 8" descr="MW-cover-020514.jpg">
            <a:hlinkClick r:id="rId5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9648" y="1116820"/>
            <a:ext cx="2594586" cy="2200640"/>
          </a:xfrm>
          <a:prstGeom prst="rect">
            <a:avLst/>
          </a:prstGeom>
        </p:spPr>
      </p:pic>
      <p:sp>
        <p:nvSpPr>
          <p:cNvPr id="10" name="TextBox 9">
            <a:hlinkClick r:id="rId5"/>
          </p:cNvPr>
          <p:cNvSpPr txBox="1"/>
          <p:nvPr/>
        </p:nvSpPr>
        <p:spPr>
          <a:xfrm>
            <a:off x="2901120" y="3317460"/>
            <a:ext cx="3054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hlinkClick r:id="rId5"/>
              </a:rPr>
              <a:t>Chang </a:t>
            </a:r>
            <a:r>
              <a:rPr lang="en-US" sz="2800" dirty="0" err="1" smtClean="0">
                <a:hlinkClick r:id="rId5"/>
              </a:rPr>
              <a:t>Apana</a:t>
            </a:r>
            <a:r>
              <a:rPr lang="en-US" sz="2800" dirty="0" smtClean="0">
                <a:hlinkClick r:id="rId5"/>
              </a:rPr>
              <a:t> Series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6262038" y="6331280"/>
            <a:ext cx="2561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Pele at </a:t>
            </a:r>
            <a:r>
              <a:rPr lang="en-US" dirty="0" smtClean="0">
                <a:hlinkClick r:id="rId3"/>
              </a:rPr>
              <a:t>Excelsior 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14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07121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FFFF"/>
                </a:solidFill>
              </a:rPr>
              <a:t>Triple </a:t>
            </a:r>
            <a:r>
              <a:rPr lang="en-US" sz="4000" dirty="0" err="1" smtClean="0">
                <a:solidFill>
                  <a:srgbClr val="FFFFFF"/>
                </a:solidFill>
              </a:rPr>
              <a:t>Piko</a:t>
            </a:r>
            <a:r>
              <a:rPr lang="en-US" sz="4000" dirty="0" smtClean="0">
                <a:solidFill>
                  <a:srgbClr val="FFFFFF"/>
                </a:solidFill>
              </a:rPr>
              <a:t> Story</a:t>
            </a:r>
            <a:endParaRPr lang="en-US" sz="4000" dirty="0">
              <a:solidFill>
                <a:srgbClr val="FFFFFF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2347" y="1011210"/>
            <a:ext cx="3321435" cy="2451734"/>
          </a:xfrm>
        </p:spPr>
      </p:pic>
      <p:sp>
        <p:nvSpPr>
          <p:cNvPr id="6" name="TextBox 5"/>
          <p:cNvSpPr txBox="1"/>
          <p:nvPr/>
        </p:nvSpPr>
        <p:spPr>
          <a:xfrm>
            <a:off x="233782" y="807121"/>
            <a:ext cx="551371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dirty="0" err="1" smtClean="0">
                <a:solidFill>
                  <a:srgbClr val="FFFFFF"/>
                </a:solidFill>
              </a:rPr>
              <a:t>Piko</a:t>
            </a:r>
            <a:r>
              <a:rPr lang="en-US" sz="3400" dirty="0" smtClean="0">
                <a:solidFill>
                  <a:srgbClr val="FFFFFF"/>
                </a:solidFill>
              </a:rPr>
              <a:t> ‘</a:t>
            </a:r>
            <a:r>
              <a:rPr lang="en-US" sz="3400" dirty="0" err="1" smtClean="0">
                <a:solidFill>
                  <a:srgbClr val="FFFFFF"/>
                </a:solidFill>
              </a:rPr>
              <a:t>Ī</a:t>
            </a:r>
            <a:r>
              <a:rPr lang="en-US" sz="3400" dirty="0" smtClean="0">
                <a:solidFill>
                  <a:srgbClr val="FFFFFF"/>
                </a:solidFill>
              </a:rPr>
              <a:t>     -  spiritual</a:t>
            </a:r>
          </a:p>
          <a:p>
            <a:r>
              <a:rPr lang="en-US" sz="3400" dirty="0" err="1" smtClean="0">
                <a:solidFill>
                  <a:srgbClr val="FFFFFF"/>
                </a:solidFill>
              </a:rPr>
              <a:t>Piko</a:t>
            </a:r>
            <a:r>
              <a:rPr lang="en-US" sz="3400" dirty="0" smtClean="0">
                <a:solidFill>
                  <a:srgbClr val="FFFFFF"/>
                </a:solidFill>
              </a:rPr>
              <a:t> </a:t>
            </a:r>
            <a:r>
              <a:rPr lang="en-US" sz="3400" dirty="0" err="1" smtClean="0">
                <a:solidFill>
                  <a:srgbClr val="FFFFFF"/>
                </a:solidFill>
              </a:rPr>
              <a:t>ʻŌ</a:t>
            </a:r>
            <a:r>
              <a:rPr lang="en-US" sz="3400" dirty="0" smtClean="0">
                <a:solidFill>
                  <a:srgbClr val="FFFFFF"/>
                </a:solidFill>
              </a:rPr>
              <a:t>   -  </a:t>
            </a:r>
            <a:r>
              <a:rPr lang="en-US" sz="3400" dirty="0" err="1" smtClean="0">
                <a:solidFill>
                  <a:srgbClr val="FFFFFF"/>
                </a:solidFill>
              </a:rPr>
              <a:t>genalogical</a:t>
            </a:r>
            <a:endParaRPr lang="en-US" sz="3400" dirty="0" smtClean="0">
              <a:solidFill>
                <a:srgbClr val="FFFFFF"/>
              </a:solidFill>
            </a:endParaRPr>
          </a:p>
          <a:p>
            <a:r>
              <a:rPr lang="en-US" sz="3400" dirty="0" err="1" smtClean="0">
                <a:solidFill>
                  <a:srgbClr val="FFFFFF"/>
                </a:solidFill>
              </a:rPr>
              <a:t>Piko</a:t>
            </a:r>
            <a:r>
              <a:rPr lang="en-US" sz="3400" dirty="0" smtClean="0">
                <a:solidFill>
                  <a:srgbClr val="FFFFFF"/>
                </a:solidFill>
              </a:rPr>
              <a:t> </a:t>
            </a:r>
            <a:r>
              <a:rPr lang="en-US" sz="3400" dirty="0" err="1" smtClean="0">
                <a:solidFill>
                  <a:srgbClr val="FFFFFF"/>
                </a:solidFill>
              </a:rPr>
              <a:t>ʻĀ</a:t>
            </a:r>
            <a:r>
              <a:rPr lang="en-US" sz="3400" dirty="0" smtClean="0">
                <a:solidFill>
                  <a:srgbClr val="FFFFFF"/>
                </a:solidFill>
              </a:rPr>
              <a:t>    - creative/inventive</a:t>
            </a:r>
            <a:endParaRPr lang="en-US" sz="3400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6598" y="2841728"/>
            <a:ext cx="4099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FF"/>
                </a:solidFill>
              </a:rPr>
              <a:t>Hawaiian-based Standards </a:t>
            </a:r>
            <a:r>
              <a:rPr lang="en-US" sz="2800" dirty="0" smtClean="0">
                <a:solidFill>
                  <a:srgbClr val="FFFFFF"/>
                </a:solidFill>
                <a:hlinkClick r:id="rId3"/>
              </a:rPr>
              <a:t>Kumu </a:t>
            </a:r>
            <a:r>
              <a:rPr lang="en-US" sz="2800" dirty="0" err="1" smtClean="0">
                <a:solidFill>
                  <a:srgbClr val="FFFFFF"/>
                </a:solidFill>
                <a:hlinkClick r:id="rId3"/>
              </a:rPr>
              <a:t>Honua</a:t>
            </a:r>
            <a:r>
              <a:rPr lang="en-US" sz="2800" dirty="0" smtClean="0">
                <a:solidFill>
                  <a:srgbClr val="FFFFFF"/>
                </a:solidFill>
                <a:hlinkClick r:id="rId3"/>
              </a:rPr>
              <a:t> Mauli Ola</a:t>
            </a:r>
            <a:endParaRPr lang="en-US" sz="2800" dirty="0">
              <a:solidFill>
                <a:srgbClr val="FFFF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782" y="3898426"/>
            <a:ext cx="835020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FF"/>
                </a:solidFill>
              </a:rPr>
              <a:t>1</a:t>
            </a:r>
            <a:r>
              <a:rPr lang="en-US" sz="3200" baseline="30000" dirty="0" smtClean="0">
                <a:solidFill>
                  <a:srgbClr val="FFFFFF"/>
                </a:solidFill>
              </a:rPr>
              <a:t>st</a:t>
            </a:r>
            <a:r>
              <a:rPr lang="en-US" sz="3200" dirty="0" smtClean="0">
                <a:solidFill>
                  <a:srgbClr val="FFFFFF"/>
                </a:solidFill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</a:rPr>
              <a:t>Piko</a:t>
            </a:r>
            <a:r>
              <a:rPr lang="en-US" sz="3200" dirty="0" smtClean="0">
                <a:solidFill>
                  <a:srgbClr val="FFFFFF"/>
                </a:solidFill>
              </a:rPr>
              <a:t> (fontanel) connection to ancestors</a:t>
            </a:r>
          </a:p>
          <a:p>
            <a:r>
              <a:rPr lang="en-US" sz="3200" dirty="0" smtClean="0">
                <a:solidFill>
                  <a:srgbClr val="FFFFFF"/>
                </a:solidFill>
              </a:rPr>
              <a:t>2</a:t>
            </a:r>
            <a:r>
              <a:rPr lang="en-US" sz="3200" baseline="30000" dirty="0" smtClean="0">
                <a:solidFill>
                  <a:srgbClr val="FFFFFF"/>
                </a:solidFill>
              </a:rPr>
              <a:t>nd</a:t>
            </a:r>
            <a:r>
              <a:rPr lang="en-US" sz="3200" dirty="0" smtClean="0">
                <a:solidFill>
                  <a:srgbClr val="FFFFFF"/>
                </a:solidFill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</a:rPr>
              <a:t>Piko</a:t>
            </a:r>
            <a:r>
              <a:rPr lang="en-US" sz="3200" dirty="0" smtClean="0">
                <a:solidFill>
                  <a:srgbClr val="FFFFFF"/>
                </a:solidFill>
              </a:rPr>
              <a:t> (navel) connection to parents</a:t>
            </a:r>
          </a:p>
          <a:p>
            <a:r>
              <a:rPr lang="en-US" sz="3200" dirty="0" smtClean="0">
                <a:solidFill>
                  <a:srgbClr val="FFFFFF"/>
                </a:solidFill>
              </a:rPr>
              <a:t>3</a:t>
            </a:r>
            <a:r>
              <a:rPr lang="en-US" sz="3200" baseline="30000" dirty="0" smtClean="0">
                <a:solidFill>
                  <a:srgbClr val="FFFFFF"/>
                </a:solidFill>
              </a:rPr>
              <a:t>rd</a:t>
            </a:r>
            <a:r>
              <a:rPr lang="en-US" sz="3200" dirty="0" smtClean="0">
                <a:solidFill>
                  <a:srgbClr val="FFFFFF"/>
                </a:solidFill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</a:rPr>
              <a:t>Piko</a:t>
            </a:r>
            <a:r>
              <a:rPr lang="en-US" sz="3200" dirty="0" smtClean="0">
                <a:solidFill>
                  <a:srgbClr val="FFFFFF"/>
                </a:solidFill>
              </a:rPr>
              <a:t> (private parts) connection to future generations 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6203" y="6172508"/>
            <a:ext cx="47261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</a:rPr>
              <a:t>(Reyes, 2013: 8 - 10)</a:t>
            </a:r>
            <a:endParaRPr lang="en-US" sz="2800" dirty="0">
              <a:solidFill>
                <a:srgbClr val="FFFFFF"/>
              </a:solidFill>
            </a:endParaRPr>
          </a:p>
        </p:txBody>
      </p:sp>
      <p:pic>
        <p:nvPicPr>
          <p:cNvPr id="9" name="Picture 2" descr="http://s3-media1.fl.yelpcdn.com/bphoto/RkPMkOGxrUffDzatKJqLqQ/l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67601" y="5385029"/>
            <a:ext cx="1356181" cy="13561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0190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5647" y="832955"/>
            <a:ext cx="6992470" cy="517223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6965" y="5715000"/>
            <a:ext cx="8477624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Why is </a:t>
            </a:r>
            <a:r>
              <a:rPr lang="en-US" dirty="0" err="1" smtClean="0"/>
              <a:t>Hāloa</a:t>
            </a:r>
            <a:r>
              <a:rPr lang="en-US" dirty="0" smtClean="0"/>
              <a:t> associated with kalo?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9530" y="125069"/>
            <a:ext cx="9024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FFFF"/>
                </a:solidFill>
              </a:rPr>
              <a:t>Return to the origins or birth of Hawaiians 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4386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152" y="153334"/>
            <a:ext cx="8229600" cy="816068"/>
          </a:xfrm>
        </p:spPr>
        <p:txBody>
          <a:bodyPr>
            <a:normAutofit/>
          </a:bodyPr>
          <a:lstStyle/>
          <a:p>
            <a:r>
              <a:rPr lang="en-US" sz="4000" dirty="0" err="1" smtClean="0">
                <a:solidFill>
                  <a:srgbClr val="FFFFFF"/>
                </a:solidFill>
              </a:rPr>
              <a:t>Kaliloaʻs</a:t>
            </a:r>
            <a:r>
              <a:rPr lang="en-US" sz="4000" dirty="0" smtClean="0">
                <a:solidFill>
                  <a:srgbClr val="FFFFFF"/>
                </a:solidFill>
              </a:rPr>
              <a:t> </a:t>
            </a:r>
            <a:r>
              <a:rPr lang="en-US" sz="4000" dirty="0" err="1" smtClean="0">
                <a:solidFill>
                  <a:srgbClr val="FFFFFF"/>
                </a:solidFill>
              </a:rPr>
              <a:t>ʻIewe</a:t>
            </a:r>
            <a:r>
              <a:rPr lang="en-US" sz="4000" dirty="0" smtClean="0">
                <a:solidFill>
                  <a:srgbClr val="FFFFFF"/>
                </a:solidFill>
              </a:rPr>
              <a:t> / Afterbirth 2010 </a:t>
            </a:r>
            <a:endParaRPr lang="en-US" sz="4000" dirty="0">
              <a:solidFill>
                <a:srgbClr val="FFFFFF"/>
              </a:solidFill>
            </a:endParaRPr>
          </a:p>
        </p:txBody>
      </p:sp>
      <p:pic>
        <p:nvPicPr>
          <p:cNvPr id="4" name="Picture 3" descr="DSC01299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69402"/>
            <a:ext cx="9144000" cy="5812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601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SC013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969" y="0"/>
            <a:ext cx="8977031" cy="67327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969" y="4666991"/>
            <a:ext cx="8864818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My own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childrenʻs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piko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and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ʻiewe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are </a:t>
            </a:r>
            <a:b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buried here.</a:t>
            </a:r>
            <a:endParaRPr 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85803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FFFFFF"/>
                </a:solidFill>
              </a:rPr>
              <a:t> </a:t>
            </a:r>
            <a:r>
              <a:rPr lang="en-US" sz="3600" dirty="0" err="1" smtClean="0">
                <a:solidFill>
                  <a:srgbClr val="FFFFFF"/>
                </a:solidFill>
              </a:rPr>
              <a:t>Piko</a:t>
            </a:r>
            <a:r>
              <a:rPr lang="en-US" sz="3600" dirty="0" smtClean="0">
                <a:solidFill>
                  <a:srgbClr val="FFFFFF"/>
                </a:solidFill>
              </a:rPr>
              <a:t> Article </a:t>
            </a:r>
            <a:br>
              <a:rPr lang="en-US" sz="3600" dirty="0" smtClean="0">
                <a:solidFill>
                  <a:srgbClr val="FFFFFF"/>
                </a:solidFill>
              </a:rPr>
            </a:br>
            <a:r>
              <a:rPr lang="en-US" sz="3600" dirty="0" smtClean="0">
                <a:solidFill>
                  <a:srgbClr val="FFFFFF"/>
                </a:solidFill>
                <a:hlinkClick r:id="rId2" invalidUrl="https://moolelohi.wikispaces.com/file/view/Ka Wai Ola_Piko Article.pdf/585212003/Ka Wai Ola_Piko Article.pdf"/>
              </a:rPr>
              <a:t>Ka Wai Ola May 20, 2015 Issue</a:t>
            </a:r>
            <a:endParaRPr lang="en-US" sz="3600" dirty="0">
              <a:solidFill>
                <a:srgbClr val="FFFFFF"/>
              </a:solidFill>
            </a:endParaRPr>
          </a:p>
        </p:txBody>
      </p:sp>
      <p:pic>
        <p:nvPicPr>
          <p:cNvPr id="4" name="Picture 3" descr="Screen Shot 2016-02-15 at 5.26.53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46268"/>
            <a:ext cx="9144000" cy="4605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7804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8706" y="0"/>
            <a:ext cx="88152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rgbClr val="FFFFFF"/>
                </a:solidFill>
              </a:rPr>
              <a:t>Significance of “Releasing Placenta…” Article by OHA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9073" y="1318197"/>
            <a:ext cx="84124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FFFFFF"/>
                </a:solidFill>
              </a:rPr>
              <a:t>Reclaiming burying ‘</a:t>
            </a:r>
            <a:r>
              <a:rPr lang="en-US" sz="3600" dirty="0" err="1" smtClean="0">
                <a:solidFill>
                  <a:srgbClr val="FFFFFF"/>
                </a:solidFill>
              </a:rPr>
              <a:t>iewe</a:t>
            </a:r>
            <a:r>
              <a:rPr lang="en-US" sz="3600" dirty="0" smtClean="0">
                <a:solidFill>
                  <a:srgbClr val="FFFFFF"/>
                </a:solidFill>
              </a:rPr>
              <a:t> tradition</a:t>
            </a:r>
          </a:p>
          <a:p>
            <a:pP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FFFFFF"/>
                </a:solidFill>
              </a:rPr>
              <a:t>Hawaiians challenge law to prevent disposal of ‘</a:t>
            </a:r>
            <a:r>
              <a:rPr lang="en-US" sz="3600" dirty="0" err="1" smtClean="0">
                <a:solidFill>
                  <a:srgbClr val="FFFFFF"/>
                </a:solidFill>
              </a:rPr>
              <a:t>iewe</a:t>
            </a:r>
            <a:endParaRPr lang="en-US" sz="3600" dirty="0" smtClean="0">
              <a:solidFill>
                <a:srgbClr val="FFFFFF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FFFFFF"/>
                </a:solidFill>
              </a:rPr>
              <a:t>Previous state law – </a:t>
            </a:r>
          </a:p>
          <a:p>
            <a:r>
              <a:rPr lang="en-US" sz="3600" dirty="0" smtClean="0">
                <a:solidFill>
                  <a:srgbClr val="FFFFFF"/>
                </a:solidFill>
              </a:rPr>
              <a:t>         placenta as infectious waste</a:t>
            </a:r>
          </a:p>
          <a:p>
            <a:pP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FFFFFF"/>
                </a:solidFill>
              </a:rPr>
              <a:t>Educating the courts, hospitals, and public on Hawaiian rights </a:t>
            </a:r>
            <a:r>
              <a:rPr lang="en-US" sz="3600" i="1" dirty="0" smtClean="0">
                <a:solidFill>
                  <a:srgbClr val="FFFFFF"/>
                </a:solidFill>
              </a:rPr>
              <a:t>Ka </a:t>
            </a:r>
            <a:r>
              <a:rPr lang="en-US" sz="3600" i="1" dirty="0" err="1" smtClean="0">
                <a:solidFill>
                  <a:srgbClr val="FFFFFF"/>
                </a:solidFill>
              </a:rPr>
              <a:t>Wai</a:t>
            </a:r>
            <a:r>
              <a:rPr lang="en-US" sz="3600" i="1" dirty="0" smtClean="0">
                <a:solidFill>
                  <a:srgbClr val="FFFFFF"/>
                </a:solidFill>
              </a:rPr>
              <a:t> Ola</a:t>
            </a:r>
            <a:endParaRPr lang="en-US" sz="3600" i="1" dirty="0">
              <a:solidFill>
                <a:srgbClr val="FFFFFF"/>
              </a:solidFill>
            </a:endParaRPr>
          </a:p>
        </p:txBody>
      </p:sp>
      <p:pic>
        <p:nvPicPr>
          <p:cNvPr id="30722" name="Picture 2" descr="http://www.senate.gov/states/HI/flag_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4015" y="4937869"/>
            <a:ext cx="1983331" cy="158212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9073" y="5916913"/>
            <a:ext cx="4145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FF"/>
                </a:solidFill>
              </a:rPr>
              <a:t>(May 20, 2015, p. 10)</a:t>
            </a:r>
            <a:endParaRPr lang="en-US" sz="2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4174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776" y="420827"/>
            <a:ext cx="8486899" cy="1008992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rgbClr val="FFFFFF"/>
                </a:solidFill>
              </a:rPr>
              <a:t>Through the Eyes of </a:t>
            </a:r>
            <a:r>
              <a:rPr lang="en-US" sz="3600" dirty="0" smtClean="0">
                <a:solidFill>
                  <a:srgbClr val="FFFFFF"/>
                </a:solidFill>
              </a:rPr>
              <a:t>Ancestors @</a:t>
            </a:r>
            <a:r>
              <a:rPr lang="en-US" sz="3600" dirty="0" err="1" smtClean="0">
                <a:solidFill>
                  <a:srgbClr val="FFFFFF"/>
                </a:solidFill>
              </a:rPr>
              <a:t>ʻOiwiTv</a:t>
            </a:r>
            <a:r>
              <a:rPr lang="en-US" sz="3600" dirty="0" smtClean="0">
                <a:solidFill>
                  <a:srgbClr val="FFFFFF"/>
                </a:solidFill>
              </a:rPr>
              <a:t> </a:t>
            </a:r>
            <a:r>
              <a:rPr lang="en-US" sz="3100" dirty="0" smtClean="0">
                <a:solidFill>
                  <a:srgbClr val="FFFFFF"/>
                </a:solidFill>
                <a:hlinkClick r:id="rId2"/>
              </a:rPr>
              <a:t>http</a:t>
            </a:r>
            <a:r>
              <a:rPr lang="en-US" sz="3100" dirty="0" smtClean="0">
                <a:solidFill>
                  <a:srgbClr val="FFFFFF"/>
                </a:solidFill>
                <a:hlinkClick r:id="rId2"/>
              </a:rPr>
              <a:t>://oiwi.tv/hokulea/through-the-eyes-of-ancestors/</a:t>
            </a:r>
            <a:r>
              <a:rPr lang="en-US" dirty="0" smtClean="0">
                <a:solidFill>
                  <a:srgbClr val="FFFFFF"/>
                </a:solidFill>
                <a:hlinkClick r:id="rId2"/>
              </a:rPr>
              <a:t/>
            </a:r>
            <a:br>
              <a:rPr lang="en-US" dirty="0" smtClean="0">
                <a:solidFill>
                  <a:srgbClr val="FFFFFF"/>
                </a:solidFill>
                <a:hlinkClick r:id="rId2"/>
              </a:rPr>
            </a:br>
            <a:endParaRPr lang="en-US" dirty="0"/>
          </a:p>
        </p:txBody>
      </p:sp>
      <p:pic>
        <p:nvPicPr>
          <p:cNvPr id="4" name="Picture 3" descr="Screen shot 2015-09-24 at 1.16.41 AM.png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363" y="1125707"/>
            <a:ext cx="7539346" cy="44010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6776" y="5568142"/>
            <a:ext cx="84868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solidFill>
                  <a:srgbClr val="FFFFFF"/>
                </a:solidFill>
              </a:rPr>
              <a:t>Signifance</a:t>
            </a:r>
            <a:r>
              <a:rPr lang="en-US" sz="3200" dirty="0" smtClean="0">
                <a:solidFill>
                  <a:srgbClr val="FFFFFF"/>
                </a:solidFill>
              </a:rPr>
              <a:t> of </a:t>
            </a:r>
            <a:r>
              <a:rPr lang="en-US" sz="3200" dirty="0" err="1" smtClean="0">
                <a:solidFill>
                  <a:srgbClr val="FFFFFF"/>
                </a:solidFill>
              </a:rPr>
              <a:t>ʻAumakua</a:t>
            </a:r>
            <a:endParaRPr lang="en-US" sz="3200" dirty="0" smtClean="0">
              <a:solidFill>
                <a:srgbClr val="FFFFFF"/>
              </a:solidFill>
            </a:endParaRPr>
          </a:p>
          <a:p>
            <a:pPr algn="ctr"/>
            <a:r>
              <a:rPr lang="en-US" sz="3200" dirty="0" smtClean="0">
                <a:solidFill>
                  <a:srgbClr val="FFFFFF"/>
                </a:solidFill>
              </a:rPr>
              <a:t>Connection to past, present, and future = Balance</a:t>
            </a:r>
          </a:p>
          <a:p>
            <a:pPr algn="ctr"/>
            <a:endParaRPr lang="en-US" sz="3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071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787" y="1483045"/>
            <a:ext cx="4106684" cy="50101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9199" y="401782"/>
            <a:ext cx="6234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/>
              <a:t>Davida</a:t>
            </a:r>
            <a:r>
              <a:rPr lang="en-US" sz="3600" dirty="0" smtClean="0"/>
              <a:t> </a:t>
            </a:r>
            <a:r>
              <a:rPr lang="en-US" sz="3600" dirty="0" err="1" smtClean="0"/>
              <a:t>Malo</a:t>
            </a:r>
            <a:r>
              <a:rPr lang="en-US" sz="3600" dirty="0" smtClean="0"/>
              <a:t> (1795 – 1853)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4655127" y="1302327"/>
            <a:ext cx="436418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3200" dirty="0" smtClean="0">
                <a:hlinkClick r:id="rId3"/>
              </a:rPr>
              <a:t>Hawaiian Antiquities </a:t>
            </a:r>
            <a:r>
              <a:rPr lang="en-US" sz="3200" dirty="0" smtClean="0"/>
              <a:t>(</a:t>
            </a:r>
            <a:r>
              <a:rPr lang="en-US" sz="3200" dirty="0" err="1" smtClean="0"/>
              <a:t>Moolelo</a:t>
            </a:r>
            <a:r>
              <a:rPr lang="en-US" sz="3200" dirty="0" smtClean="0"/>
              <a:t> Hawaii) 1898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Authority in Hawaiian traditions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/>
              <a:t>Educated at </a:t>
            </a:r>
            <a:r>
              <a:rPr lang="en-US" sz="3200" dirty="0">
                <a:hlinkClick r:id="rId4"/>
              </a:rPr>
              <a:t>Lahainaluna Seminary</a:t>
            </a:r>
            <a:r>
              <a:rPr lang="en-US" sz="3200" dirty="0"/>
              <a:t> on </a:t>
            </a:r>
            <a:r>
              <a:rPr lang="en-US" sz="3200" dirty="0" smtClean="0"/>
              <a:t>Maui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Father connected to army of Kamehameha</a:t>
            </a:r>
          </a:p>
          <a:p>
            <a:pPr marL="285750" indent="-285750">
              <a:buFont typeface="Arial" charset="0"/>
              <a:buChar char="•"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044811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-217173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err="1" smtClean="0">
                <a:solidFill>
                  <a:srgbClr val="FFFFFF"/>
                </a:solidFill>
              </a:rPr>
              <a:t>Haʻina</a:t>
            </a:r>
            <a:r>
              <a:rPr lang="en-US" sz="4000" dirty="0" smtClean="0">
                <a:solidFill>
                  <a:srgbClr val="FFFFFF"/>
                </a:solidFill>
              </a:rPr>
              <a:t> – </a:t>
            </a:r>
            <a:r>
              <a:rPr lang="en-US" sz="4000" dirty="0" smtClean="0">
                <a:solidFill>
                  <a:srgbClr val="FFFFFF"/>
                </a:solidFill>
              </a:rPr>
              <a:t>Review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199" y="497146"/>
            <a:ext cx="82295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Student Learning Outcomes</a:t>
            </a:r>
          </a:p>
          <a:p>
            <a:pPr marL="800100" lvl="1" indent="-342900">
              <a:buFont typeface="Arial"/>
              <a:buChar char="•"/>
            </a:pPr>
            <a:r>
              <a:rPr lang="en-US" sz="2800" dirty="0" smtClean="0"/>
              <a:t>Evaluate key themes, figures in Hawaiian history</a:t>
            </a:r>
          </a:p>
          <a:p>
            <a:pPr marL="800100" lvl="1" indent="-342900">
              <a:buFont typeface="Arial"/>
              <a:buChar char="•"/>
            </a:pPr>
            <a:r>
              <a:rPr lang="en-US" sz="2800" dirty="0" smtClean="0"/>
              <a:t>Interpret historical evidence in oral and written analysis.</a:t>
            </a:r>
            <a:endParaRPr lang="en-US" sz="28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615" y="2203320"/>
            <a:ext cx="5379130" cy="176383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999295" y="2321307"/>
            <a:ext cx="2936455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FFFF"/>
                </a:solidFill>
              </a:rPr>
              <a:t>Connection to past, present, and future = Balance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44745" y="3590521"/>
            <a:ext cx="2892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FFFF"/>
                </a:solidFill>
              </a:rPr>
              <a:t>By </a:t>
            </a:r>
            <a:r>
              <a:rPr lang="en-US" sz="2400" dirty="0" smtClean="0">
                <a:solidFill>
                  <a:srgbClr val="FFFFFF"/>
                </a:solidFill>
                <a:hlinkClick r:id="rId3"/>
              </a:rPr>
              <a:t>Herb Kane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7480" y="3658976"/>
            <a:ext cx="861827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Guiding Questions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Who and what </a:t>
            </a:r>
            <a:r>
              <a:rPr lang="en-US" sz="2800" dirty="0" smtClean="0"/>
              <a:t>are our sources of knowledge?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How </a:t>
            </a:r>
            <a:r>
              <a:rPr lang="en-US" sz="2800" dirty="0"/>
              <a:t>did Hawaiians organize themselves</a:t>
            </a:r>
            <a:r>
              <a:rPr lang="en-US" sz="2800" dirty="0" smtClean="0"/>
              <a:t>? (</a:t>
            </a:r>
            <a:r>
              <a:rPr lang="en-US" sz="2800" dirty="0" err="1" smtClean="0"/>
              <a:t>Maloʻs</a:t>
            </a:r>
            <a:r>
              <a:rPr lang="en-US" sz="2800" dirty="0" smtClean="0"/>
              <a:t> Metaphor; </a:t>
            </a:r>
            <a:r>
              <a:rPr lang="en-US" sz="2800" dirty="0" err="1" smtClean="0"/>
              <a:t>Kaimikauaʻs</a:t>
            </a:r>
            <a:r>
              <a:rPr lang="en-US" sz="2800" dirty="0" smtClean="0"/>
              <a:t> </a:t>
            </a:r>
            <a:r>
              <a:rPr lang="en-US" sz="2800" dirty="0" err="1" smtClean="0"/>
              <a:t>ʻAha</a:t>
            </a:r>
            <a:r>
              <a:rPr lang="en-US" sz="2800" dirty="0" smtClean="0"/>
              <a:t>) Lessons from </a:t>
            </a:r>
            <a:r>
              <a:rPr lang="en-US" sz="2800" dirty="0" err="1" smtClean="0"/>
              <a:t>moʻolelo</a:t>
            </a:r>
            <a:endParaRPr lang="en-US" sz="2800" dirty="0" smtClean="0"/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Who are </a:t>
            </a:r>
            <a:r>
              <a:rPr lang="en-US" sz="2800" dirty="0" err="1" smtClean="0"/>
              <a:t>Maʻilikūkahi</a:t>
            </a:r>
            <a:r>
              <a:rPr lang="en-US" sz="2800" dirty="0" smtClean="0"/>
              <a:t> and </a:t>
            </a:r>
            <a:r>
              <a:rPr lang="en-US" sz="2800" dirty="0" err="1" smtClean="0"/>
              <a:t>ʻUmi</a:t>
            </a:r>
            <a:r>
              <a:rPr lang="en-US" sz="2800" dirty="0" smtClean="0"/>
              <a:t>?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Why </a:t>
            </a:r>
            <a:r>
              <a:rPr lang="en-US" sz="2800" dirty="0" smtClean="0"/>
              <a:t>is the history of our home relevant</a:t>
            </a:r>
            <a:r>
              <a:rPr lang="en-US" sz="2800" dirty="0" smtClean="0"/>
              <a:t>? Our </a:t>
            </a:r>
            <a:r>
              <a:rPr lang="en-US" sz="2800" dirty="0" err="1" smtClean="0"/>
              <a:t>kuleana</a:t>
            </a:r>
            <a:r>
              <a:rPr lang="en-US" sz="2800" dirty="0" smtClean="0"/>
              <a:t>?</a:t>
            </a:r>
            <a:endParaRPr lang="en-US" sz="2800" dirty="0" smtClean="0"/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What are </a:t>
            </a:r>
            <a:r>
              <a:rPr lang="en-US" sz="2800" dirty="0" err="1" smtClean="0"/>
              <a:t>ʻaumakua</a:t>
            </a:r>
            <a:r>
              <a:rPr lang="en-US" sz="2800" dirty="0" smtClean="0"/>
              <a:t>?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19425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545" y="703072"/>
            <a:ext cx="2634097" cy="130478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Ke</a:t>
            </a:r>
            <a:r>
              <a:rPr lang="en-US" sz="3600" dirty="0" smtClean="0"/>
              <a:t> Kino o </a:t>
            </a:r>
            <a:r>
              <a:rPr lang="en-US" sz="3600" dirty="0" err="1" smtClean="0"/>
              <a:t>Ke</a:t>
            </a:r>
            <a:r>
              <a:rPr lang="en-US" sz="3600" dirty="0" smtClean="0"/>
              <a:t> </a:t>
            </a:r>
            <a:r>
              <a:rPr lang="en-US" sz="3600" dirty="0" err="1" smtClean="0"/>
              <a:t>Aupuni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976" t="12323" r="4454" b="25177"/>
          <a:stretch/>
        </p:blipFill>
        <p:spPr>
          <a:xfrm rot="5400000">
            <a:off x="1740475" y="1985138"/>
            <a:ext cx="6012873" cy="32558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71750" y="241407"/>
            <a:ext cx="16764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solidFill>
                  <a:schemeClr val="bg1"/>
                </a:solidFill>
              </a:rPr>
              <a:t>Aliʻi</a:t>
            </a:r>
            <a:r>
              <a:rPr lang="en-US" sz="3600" dirty="0" smtClean="0">
                <a:solidFill>
                  <a:schemeClr val="bg1"/>
                </a:solidFill>
              </a:rPr>
              <a:t> Nui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65616" y="568728"/>
            <a:ext cx="1565564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solidFill>
                  <a:schemeClr val="bg1"/>
                </a:solidFill>
              </a:rPr>
              <a:t>Nā</a:t>
            </a:r>
            <a:r>
              <a:rPr lang="en-US" sz="3600" dirty="0" smtClean="0">
                <a:solidFill>
                  <a:schemeClr val="bg1"/>
                </a:solidFill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</a:rPr>
              <a:t>Aliʻi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47508" y="2050474"/>
            <a:ext cx="218901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smtClean="0">
                <a:solidFill>
                  <a:schemeClr val="bg1"/>
                </a:solidFill>
              </a:rPr>
              <a:t>Kalaimoku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86946" y="2870697"/>
            <a:ext cx="2535381" cy="63094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500" smtClean="0">
                <a:solidFill>
                  <a:schemeClr val="bg1"/>
                </a:solidFill>
              </a:rPr>
              <a:t>Makaʻainana</a:t>
            </a:r>
            <a:endParaRPr lang="en-US" sz="35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50056" y="4414999"/>
            <a:ext cx="2625436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solidFill>
                  <a:schemeClr val="bg1"/>
                </a:solidFill>
              </a:rPr>
              <a:t>Poʻe</a:t>
            </a:r>
            <a:r>
              <a:rPr lang="en-US" sz="3600" dirty="0" smtClean="0">
                <a:solidFill>
                  <a:schemeClr val="bg1"/>
                </a:solidFill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</a:rPr>
              <a:t>Mahiʻai</a:t>
            </a:r>
            <a:r>
              <a:rPr lang="en-US" sz="3600" dirty="0" smtClean="0">
                <a:solidFill>
                  <a:schemeClr val="bg1"/>
                </a:solidFill>
              </a:rPr>
              <a:t>, </a:t>
            </a:r>
            <a:r>
              <a:rPr lang="en-US" sz="3600" dirty="0" err="1" smtClean="0">
                <a:solidFill>
                  <a:schemeClr val="bg1"/>
                </a:solidFill>
              </a:rPr>
              <a:t>Nā</a:t>
            </a:r>
            <a:r>
              <a:rPr lang="en-US" sz="3600" dirty="0" smtClean="0">
                <a:solidFill>
                  <a:schemeClr val="bg1"/>
                </a:solidFill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</a:rPr>
              <a:t>Lawaiʻa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43075" y="4968997"/>
            <a:ext cx="218901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solidFill>
                  <a:schemeClr val="bg1"/>
                </a:solidFill>
              </a:rPr>
              <a:t>Nā</a:t>
            </a:r>
            <a:r>
              <a:rPr lang="en-US" sz="3600" dirty="0" smtClean="0">
                <a:solidFill>
                  <a:schemeClr val="bg1"/>
                </a:solidFill>
              </a:rPr>
              <a:t> Koa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57297" y="2146351"/>
            <a:ext cx="2405495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Kahuna </a:t>
            </a:r>
            <a:r>
              <a:rPr lang="en-US" sz="3600" dirty="0" err="1" smtClean="0">
                <a:solidFill>
                  <a:schemeClr val="bg1"/>
                </a:solidFill>
              </a:rPr>
              <a:t>Kiʻi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48150" y="122452"/>
            <a:ext cx="1963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Head of </a:t>
            </a:r>
            <a:r>
              <a:rPr lang="en-US" sz="2400" dirty="0" err="1" smtClean="0"/>
              <a:t>Govʻt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7067549" y="698214"/>
            <a:ext cx="1650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Chiefs</a:t>
            </a: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6569649" y="1566279"/>
            <a:ext cx="2298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/>
              <a:t>Main Counselor</a:t>
            </a:r>
            <a:endParaRPr 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7031180" y="3501639"/>
            <a:ext cx="18911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Commoners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7142017" y="5703057"/>
            <a:ext cx="178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Farmers</a:t>
            </a:r>
            <a:r>
              <a:rPr lang="en-US" sz="2400" smtClean="0"/>
              <a:t>, Fishermen</a:t>
            </a:r>
            <a:endParaRPr lang="en-US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559376" y="4414999"/>
            <a:ext cx="2298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Soldiers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290945" y="2782050"/>
            <a:ext cx="25665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/>
              <a:t>Advisors/Religious Experts</a:t>
            </a:r>
            <a:endParaRPr 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138545" y="5925055"/>
            <a:ext cx="3037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Maloʻs</a:t>
            </a:r>
            <a:r>
              <a:rPr lang="en-US" sz="2400" dirty="0" smtClean="0"/>
              <a:t> Metaphor (Beamer, 2015; 26)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80551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345" y="0"/>
            <a:ext cx="8229600" cy="861435"/>
          </a:xfrm>
        </p:spPr>
        <p:txBody>
          <a:bodyPr>
            <a:normAutofit/>
          </a:bodyPr>
          <a:lstStyle/>
          <a:p>
            <a:r>
              <a:rPr lang="en-US" sz="4000" dirty="0" err="1" smtClean="0"/>
              <a:t>ʻĀina</a:t>
            </a:r>
            <a:r>
              <a:rPr lang="en-US" sz="4000" dirty="0" smtClean="0"/>
              <a:t> – Land Boundaries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4713249"/>
              </p:ext>
            </p:extLst>
          </p:nvPr>
        </p:nvGraphicFramePr>
        <p:xfrm>
          <a:off x="443345" y="861435"/>
          <a:ext cx="8229600" cy="5539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66" y="4323846"/>
            <a:ext cx="2971800" cy="228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066" y="4309991"/>
            <a:ext cx="3053058" cy="229985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21228" y="5163296"/>
            <a:ext cx="23925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Reyes, 2017, based on </a:t>
            </a:r>
            <a:r>
              <a:rPr lang="en-US" sz="2200" dirty="0" err="1" smtClean="0"/>
              <a:t>Beamerʻs</a:t>
            </a:r>
            <a:r>
              <a:rPr lang="en-US" sz="2200" dirty="0" smtClean="0"/>
              <a:t> 2015 work, No </a:t>
            </a:r>
            <a:r>
              <a:rPr lang="en-US" sz="2200" dirty="0" err="1" smtClean="0"/>
              <a:t>Mākou</a:t>
            </a:r>
            <a:r>
              <a:rPr lang="en-US" sz="2200" dirty="0" smtClean="0"/>
              <a:t> </a:t>
            </a:r>
            <a:r>
              <a:rPr lang="en-US" sz="2200" dirty="0" err="1" smtClean="0"/>
              <a:t>Ka</a:t>
            </a:r>
            <a:r>
              <a:rPr lang="en-US" sz="2200" dirty="0" smtClean="0"/>
              <a:t> Mana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69793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234" y="-185855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Samuel </a:t>
            </a:r>
            <a:r>
              <a:rPr lang="en-US" sz="3600" dirty="0" err="1" smtClean="0"/>
              <a:t>Manaiakalani</a:t>
            </a:r>
            <a:r>
              <a:rPr lang="en-US" sz="3600" dirty="0" smtClean="0"/>
              <a:t> </a:t>
            </a:r>
            <a:r>
              <a:rPr lang="en-US" sz="3600" dirty="0" err="1" smtClean="0"/>
              <a:t>Kamakau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234" y="869282"/>
            <a:ext cx="3068031" cy="4284960"/>
          </a:xfrm>
          <a:prstGeom prst="rect">
            <a:avLst/>
          </a:prstGeom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810620" y="719652"/>
            <a:ext cx="5089794" cy="5547004"/>
          </a:xfrm>
        </p:spPr>
        <p:txBody>
          <a:bodyPr>
            <a:noAutofit/>
          </a:bodyPr>
          <a:lstStyle/>
          <a:p>
            <a:r>
              <a:rPr lang="en-US" sz="2800" dirty="0" smtClean="0"/>
              <a:t>19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 Century Hawaiian historian and scholar</a:t>
            </a:r>
          </a:p>
          <a:p>
            <a:r>
              <a:rPr lang="en-US" sz="2800" dirty="0" smtClean="0"/>
              <a:t>Educated at </a:t>
            </a:r>
            <a:r>
              <a:rPr lang="en-US" sz="2800" dirty="0" err="1" smtClean="0">
                <a:hlinkClick r:id="rId3"/>
              </a:rPr>
              <a:t>Lahainaluna</a:t>
            </a:r>
            <a:r>
              <a:rPr lang="en-US" sz="2800" dirty="0" smtClean="0">
                <a:hlinkClick r:id="rId3"/>
              </a:rPr>
              <a:t> Seminary</a:t>
            </a:r>
            <a:r>
              <a:rPr lang="en-US" sz="2800" dirty="0" smtClean="0"/>
              <a:t> on Maui</a:t>
            </a:r>
          </a:p>
          <a:p>
            <a:r>
              <a:rPr lang="en-US" sz="2800" dirty="0" smtClean="0"/>
              <a:t>Interviewed </a:t>
            </a:r>
            <a:r>
              <a:rPr lang="en-US" sz="2800" dirty="0" err="1" smtClean="0"/>
              <a:t>kupuna</a:t>
            </a:r>
            <a:r>
              <a:rPr lang="en-US" sz="2800" dirty="0" smtClean="0"/>
              <a:t> about practices and history.</a:t>
            </a:r>
          </a:p>
          <a:p>
            <a:r>
              <a:rPr lang="en-US" sz="2800" dirty="0" smtClean="0"/>
              <a:t>Published articles on Hawaiian culture, history &amp; genealogy in Hawaiian language newspapers</a:t>
            </a:r>
          </a:p>
          <a:p>
            <a:r>
              <a:rPr lang="en-US" sz="2800" dirty="0" smtClean="0">
                <a:hlinkClick r:id="rId4"/>
              </a:rPr>
              <a:t>Kamehameha Schools Publishing </a:t>
            </a:r>
            <a:r>
              <a:rPr lang="en-US" sz="2800" dirty="0" smtClean="0"/>
              <a:t>and </a:t>
            </a:r>
            <a:r>
              <a:rPr lang="en-US" sz="2800" dirty="0" smtClean="0">
                <a:hlinkClick r:id="rId5"/>
              </a:rPr>
              <a:t>Bishop Museum </a:t>
            </a:r>
            <a:r>
              <a:rPr lang="en-US" sz="2800" dirty="0" smtClean="0"/>
              <a:t>published his articles in books</a:t>
            </a:r>
            <a:r>
              <a:rPr lang="en-US" sz="2800" dirty="0" smtClean="0"/>
              <a:t>:</a:t>
            </a:r>
          </a:p>
          <a:p>
            <a:pPr marL="0" indent="0">
              <a:buNone/>
            </a:pPr>
            <a:r>
              <a:rPr lang="en-US" sz="2800" i="1" dirty="0" smtClean="0"/>
              <a:t>Ruling chiefs, Ancient Works</a:t>
            </a:r>
            <a:endParaRPr lang="en-US" sz="2800" i="1" dirty="0" smtClean="0"/>
          </a:p>
          <a:p>
            <a:pPr marL="400050" lvl="1" indent="0">
              <a:buNone/>
            </a:pPr>
            <a:r>
              <a:rPr lang="en-US" dirty="0" smtClean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1180" y="5301908"/>
            <a:ext cx="2247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1815 - 1876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186110" y="6090730"/>
            <a:ext cx="3984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Key word: </a:t>
            </a:r>
            <a:r>
              <a:rPr lang="en-US" dirty="0" smtClean="0">
                <a:hlinkClick r:id="rId6"/>
              </a:rPr>
              <a:t>American Protestant missionaries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956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13396" y="0"/>
            <a:ext cx="8856257" cy="929219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FFFF"/>
                </a:solidFill>
                <a:hlinkClick r:id="rId2"/>
              </a:rPr>
              <a:t>Māʻilikūkahi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4227" y="711461"/>
            <a:ext cx="70462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FFFF"/>
                </a:solidFill>
              </a:rPr>
              <a:t>Kamakauʻs</a:t>
            </a:r>
            <a:r>
              <a:rPr lang="en-US" sz="2800" dirty="0" smtClean="0">
                <a:solidFill>
                  <a:srgbClr val="FFFFFF"/>
                </a:solidFill>
              </a:rPr>
              <a:t> Legacy –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solidFill>
                  <a:srgbClr val="FFFFFF"/>
                </a:solidFill>
              </a:rPr>
              <a:t>Preserve &amp; teach about the past 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solidFill>
                  <a:srgbClr val="FFFFFF"/>
                </a:solidFill>
              </a:rPr>
              <a:t>Significance of </a:t>
            </a:r>
            <a:r>
              <a:rPr lang="en-US" sz="2800" dirty="0" err="1" smtClean="0">
                <a:solidFill>
                  <a:srgbClr val="FFFFFF"/>
                </a:solidFill>
              </a:rPr>
              <a:t>moʻokuʻauhau</a:t>
            </a:r>
            <a:r>
              <a:rPr lang="en-US" sz="2800" dirty="0" smtClean="0">
                <a:solidFill>
                  <a:srgbClr val="FFFFFF"/>
                </a:solidFill>
              </a:rPr>
              <a:t> (genealogy)</a:t>
            </a:r>
            <a:endParaRPr lang="en-US" sz="28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0378" y="6342080"/>
            <a:ext cx="3443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Painting by </a:t>
            </a:r>
            <a:r>
              <a:rPr lang="en-US" sz="2400" dirty="0" smtClean="0">
                <a:hlinkClick r:id="rId3"/>
              </a:rPr>
              <a:t>Brook Parker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449779" y="2249498"/>
            <a:ext cx="55198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Māʻilikūkahi</a:t>
            </a:r>
            <a:r>
              <a:rPr lang="en-US" sz="2800" dirty="0" smtClean="0"/>
              <a:t> –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dirty="0" err="1" smtClean="0"/>
              <a:t>Puaʻakahuoi</a:t>
            </a:r>
            <a:r>
              <a:rPr lang="en-US" sz="2800" dirty="0" smtClean="0"/>
              <a:t> and </a:t>
            </a:r>
            <a:r>
              <a:rPr lang="en-US" sz="2800" dirty="0" err="1" smtClean="0"/>
              <a:t>Nononui</a:t>
            </a:r>
            <a:r>
              <a:rPr lang="en-US" sz="2800" dirty="0" smtClean="0"/>
              <a:t> parents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/>
              <a:t>Born at </a:t>
            </a:r>
            <a:r>
              <a:rPr lang="en-US" sz="2800" dirty="0" smtClean="0">
                <a:hlinkClick r:id="rId4"/>
              </a:rPr>
              <a:t>Kūkaniloko</a:t>
            </a:r>
            <a:r>
              <a:rPr lang="en-US" sz="2800" dirty="0" smtClean="0"/>
              <a:t>,                                   	</a:t>
            </a:r>
            <a:r>
              <a:rPr lang="en-US" sz="2800" dirty="0"/>
              <a:t> </a:t>
            </a:r>
            <a:r>
              <a:rPr lang="en-US" sz="2800" dirty="0" smtClean="0"/>
              <a:t>      birth place of </a:t>
            </a:r>
            <a:r>
              <a:rPr lang="en-US" sz="2800" dirty="0" err="1" smtClean="0"/>
              <a:t>aliʻi</a:t>
            </a:r>
            <a:endParaRPr lang="en-US" sz="2800" dirty="0" smtClean="0"/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/>
              <a:t>Asked to be </a:t>
            </a:r>
            <a:r>
              <a:rPr lang="en-US" sz="2800" dirty="0" err="1" smtClean="0"/>
              <a:t>mōʻī</a:t>
            </a:r>
            <a:r>
              <a:rPr lang="en-US" sz="2800" dirty="0" smtClean="0"/>
              <a:t> of </a:t>
            </a:r>
            <a:r>
              <a:rPr lang="en-US" sz="2800" dirty="0" err="1" smtClean="0"/>
              <a:t>Oʻahu</a:t>
            </a:r>
            <a:endParaRPr lang="en-US" sz="2800" dirty="0" smtClean="0"/>
          </a:p>
          <a:p>
            <a:pPr marL="457200" indent="-457200">
              <a:buFont typeface="Arial" charset="0"/>
              <a:buChar char="•"/>
            </a:pPr>
            <a:r>
              <a:rPr lang="en-US" sz="2800" dirty="0" err="1" smtClean="0"/>
              <a:t>Redivided</a:t>
            </a:r>
            <a:r>
              <a:rPr lang="en-US" sz="2800" dirty="0" smtClean="0"/>
              <a:t> </a:t>
            </a:r>
            <a:r>
              <a:rPr lang="en-US" sz="2800" dirty="0" err="1" smtClean="0"/>
              <a:t>Oʻahu</a:t>
            </a:r>
            <a:r>
              <a:rPr lang="en-US" sz="2800" dirty="0" smtClean="0"/>
              <a:t> into </a:t>
            </a:r>
            <a:r>
              <a:rPr lang="en-US" sz="2800" dirty="0" err="1" smtClean="0"/>
              <a:t>moku</a:t>
            </a:r>
            <a:r>
              <a:rPr lang="en-US" sz="2800" dirty="0" smtClean="0"/>
              <a:t> and placed other </a:t>
            </a:r>
            <a:r>
              <a:rPr lang="en-US" sz="2800" dirty="0" err="1" smtClean="0"/>
              <a:t>aliʻi</a:t>
            </a:r>
            <a:r>
              <a:rPr lang="en-US" sz="2800" dirty="0" smtClean="0"/>
              <a:t> to manage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/>
              <a:t>Known for bringing peace and prosperity to </a:t>
            </a:r>
            <a:r>
              <a:rPr lang="en-US" sz="2800" dirty="0" err="1" smtClean="0"/>
              <a:t>Oʻahu</a:t>
            </a:r>
            <a:endParaRPr lang="en-US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78" y="2314214"/>
            <a:ext cx="3002569" cy="403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56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1672" y="146523"/>
            <a:ext cx="864523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rgbClr val="FFFFFF"/>
                </a:solidFill>
              </a:rPr>
              <a:t>ʻUmi</a:t>
            </a:r>
            <a:r>
              <a:rPr lang="en-US" sz="3600" dirty="0" smtClean="0">
                <a:solidFill>
                  <a:srgbClr val="FFFFFF"/>
                </a:solidFill>
              </a:rPr>
              <a:t>-a-</a:t>
            </a:r>
            <a:r>
              <a:rPr lang="en-US" sz="3600" dirty="0" err="1" smtClean="0">
                <a:solidFill>
                  <a:srgbClr val="FFFFFF"/>
                </a:solidFill>
              </a:rPr>
              <a:t>liloa</a:t>
            </a:r>
            <a:r>
              <a:rPr lang="en-US" sz="3600" dirty="0" smtClean="0">
                <a:solidFill>
                  <a:srgbClr val="FFFFFF"/>
                </a:solidFill>
              </a:rPr>
              <a:t> (15</a:t>
            </a:r>
            <a:r>
              <a:rPr lang="en-US" sz="3600" baseline="30000" dirty="0" smtClean="0">
                <a:solidFill>
                  <a:srgbClr val="FFFFFF"/>
                </a:solidFill>
              </a:rPr>
              <a:t>th</a:t>
            </a:r>
            <a:r>
              <a:rPr lang="en-US" sz="3600" dirty="0" smtClean="0">
                <a:solidFill>
                  <a:srgbClr val="FFFFFF"/>
                </a:solidFill>
              </a:rPr>
              <a:t> century aliʻi)</a:t>
            </a:r>
          </a:p>
          <a:p>
            <a:pPr marL="914400" lvl="1" indent="-457200">
              <a:buFont typeface="Arial"/>
              <a:buChar char="•"/>
            </a:pPr>
            <a:r>
              <a:rPr lang="en-US" sz="2800" dirty="0" smtClean="0">
                <a:solidFill>
                  <a:srgbClr val="FFFFFF"/>
                </a:solidFill>
              </a:rPr>
              <a:t>Son of </a:t>
            </a:r>
            <a:r>
              <a:rPr lang="en-US" sz="2800" dirty="0" err="1" smtClean="0">
                <a:solidFill>
                  <a:srgbClr val="FFFFFF"/>
                </a:solidFill>
              </a:rPr>
              <a:t>Liloa</a:t>
            </a:r>
            <a:r>
              <a:rPr lang="en-US" sz="2800" dirty="0" smtClean="0">
                <a:solidFill>
                  <a:srgbClr val="FFFFFF"/>
                </a:solidFill>
              </a:rPr>
              <a:t> (aliʻi) and </a:t>
            </a:r>
            <a:r>
              <a:rPr lang="en-US" sz="2800" dirty="0" err="1" smtClean="0">
                <a:solidFill>
                  <a:srgbClr val="FFFFFF"/>
                </a:solidFill>
              </a:rPr>
              <a:t>Akahi</a:t>
            </a:r>
            <a:r>
              <a:rPr lang="en-US" sz="2800" dirty="0" smtClean="0">
                <a:solidFill>
                  <a:srgbClr val="FFFFFF"/>
                </a:solidFill>
              </a:rPr>
              <a:t> (commoner</a:t>
            </a:r>
            <a:r>
              <a:rPr lang="en-US" sz="2800" dirty="0" smtClean="0">
                <a:solidFill>
                  <a:srgbClr val="FFFFFF"/>
                </a:solidFill>
              </a:rPr>
              <a:t>?)</a:t>
            </a:r>
          </a:p>
          <a:p>
            <a:pPr marL="914400" lvl="1" indent="-457200">
              <a:buFont typeface="Arial"/>
              <a:buChar char="•"/>
            </a:pPr>
            <a:r>
              <a:rPr lang="en-US" sz="2800" dirty="0" smtClean="0">
                <a:solidFill>
                  <a:srgbClr val="FFFFFF"/>
                </a:solidFill>
              </a:rPr>
              <a:t>½ brother of </a:t>
            </a:r>
            <a:r>
              <a:rPr lang="en-US" sz="2800" dirty="0" err="1" smtClean="0">
                <a:solidFill>
                  <a:srgbClr val="FFFFFF"/>
                </a:solidFill>
              </a:rPr>
              <a:t>Hakau</a:t>
            </a:r>
            <a:r>
              <a:rPr lang="en-US" sz="2800" dirty="0" smtClean="0">
                <a:solidFill>
                  <a:srgbClr val="FFFFFF"/>
                </a:solidFill>
              </a:rPr>
              <a:t>, his nemesis</a:t>
            </a:r>
          </a:p>
          <a:p>
            <a:pPr marL="914400" lvl="1" indent="-457200">
              <a:buFont typeface="Arial"/>
              <a:buChar char="•"/>
            </a:pPr>
            <a:r>
              <a:rPr lang="en-US" sz="2800" dirty="0" smtClean="0">
                <a:solidFill>
                  <a:srgbClr val="FFFFFF"/>
                </a:solidFill>
              </a:rPr>
              <a:t>Asked to kill brother and take over </a:t>
            </a:r>
            <a:r>
              <a:rPr lang="en-US" sz="2800" dirty="0" err="1" smtClean="0">
                <a:solidFill>
                  <a:srgbClr val="FFFFFF"/>
                </a:solidFill>
              </a:rPr>
              <a:t>Hawaiʻi</a:t>
            </a:r>
            <a:r>
              <a:rPr lang="en-US" sz="2800" dirty="0" smtClean="0">
                <a:solidFill>
                  <a:srgbClr val="FFFFFF"/>
                </a:solidFill>
              </a:rPr>
              <a:t> Island</a:t>
            </a:r>
            <a:endParaRPr lang="en-US" sz="2800" dirty="0" smtClean="0">
              <a:solidFill>
                <a:srgbClr val="FFFFFF"/>
              </a:solidFill>
            </a:endParaRPr>
          </a:p>
          <a:p>
            <a:pPr marL="914400" lvl="1" indent="-457200">
              <a:buFont typeface="Arial"/>
              <a:buChar char="•"/>
            </a:pPr>
            <a:r>
              <a:rPr lang="en-US" sz="2800" dirty="0" smtClean="0">
                <a:solidFill>
                  <a:srgbClr val="FFFFFF"/>
                </a:solidFill>
              </a:rPr>
              <a:t>Unified Hawaiʻi Island</a:t>
            </a:r>
          </a:p>
          <a:p>
            <a:pPr marL="914400" lvl="1" indent="-457200">
              <a:buFont typeface="Arial"/>
              <a:buChar char="•"/>
            </a:pPr>
            <a:r>
              <a:rPr lang="en-US" sz="2800" dirty="0" smtClean="0">
                <a:solidFill>
                  <a:srgbClr val="FFFFFF"/>
                </a:solidFill>
              </a:rPr>
              <a:t>Many “wives” &amp; descendants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1672" y="2947290"/>
            <a:ext cx="536171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FF"/>
                </a:solidFill>
              </a:rPr>
              <a:t>Lessons from </a:t>
            </a:r>
            <a:r>
              <a:rPr lang="en-US" sz="2800" dirty="0" err="1" smtClean="0">
                <a:solidFill>
                  <a:srgbClr val="FFFFFF"/>
                </a:solidFill>
              </a:rPr>
              <a:t>Moʻolelo</a:t>
            </a:r>
            <a:r>
              <a:rPr lang="en-US" sz="2800" dirty="0" smtClean="0">
                <a:solidFill>
                  <a:srgbClr val="FFFFFF"/>
                </a:solidFill>
              </a:rPr>
              <a:t>:</a:t>
            </a:r>
            <a:endParaRPr lang="en-US" sz="2800" dirty="0" smtClean="0">
              <a:solidFill>
                <a:srgbClr val="FFFFFF"/>
              </a:solidFill>
            </a:endParaRPr>
          </a:p>
          <a:p>
            <a:pPr marL="457200" indent="-457200">
              <a:buFont typeface="Arial"/>
              <a:buChar char="•"/>
            </a:pPr>
            <a:r>
              <a:rPr lang="en-US" sz="2800" dirty="0">
                <a:solidFill>
                  <a:srgbClr val="FFFFFF"/>
                </a:solidFill>
              </a:rPr>
              <a:t>How leaders were </a:t>
            </a:r>
            <a:r>
              <a:rPr lang="en-US" sz="2800" dirty="0" smtClean="0">
                <a:solidFill>
                  <a:srgbClr val="FFFFFF"/>
                </a:solidFill>
              </a:rPr>
              <a:t>determined</a:t>
            </a:r>
            <a:endParaRPr lang="en-US" sz="2800" dirty="0" smtClean="0">
              <a:solidFill>
                <a:srgbClr val="FFFFFF"/>
              </a:solidFill>
            </a:endParaRP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solidFill>
                  <a:srgbClr val="FFFFFF"/>
                </a:solidFill>
              </a:rPr>
              <a:t>Genealogy/rank matters (mana)</a:t>
            </a:r>
            <a:endParaRPr lang="en-US" sz="2800" dirty="0" smtClean="0">
              <a:solidFill>
                <a:srgbClr val="FFFFFF"/>
              </a:solidFill>
            </a:endParaRP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solidFill>
                  <a:srgbClr val="FFFFFF"/>
                </a:solidFill>
              </a:rPr>
              <a:t>Place matters (mana)</a:t>
            </a:r>
            <a:endParaRPr lang="en-US" sz="2800" dirty="0" smtClean="0">
              <a:solidFill>
                <a:srgbClr val="FFFFFF"/>
              </a:solidFill>
            </a:endParaRP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solidFill>
                  <a:srgbClr val="FFFFFF"/>
                </a:solidFill>
              </a:rPr>
              <a:t>Conflict over control of </a:t>
            </a:r>
            <a:r>
              <a:rPr lang="en-US" sz="2800" dirty="0" err="1" smtClean="0">
                <a:solidFill>
                  <a:srgbClr val="FFFFFF"/>
                </a:solidFill>
              </a:rPr>
              <a:t>ʻāina</a:t>
            </a:r>
            <a:endParaRPr lang="en-US" sz="2800" dirty="0" smtClean="0">
              <a:solidFill>
                <a:srgbClr val="FFFFFF"/>
              </a:solidFill>
            </a:endParaRPr>
          </a:p>
          <a:p>
            <a:pPr marL="457200" indent="-457200">
              <a:buFont typeface="Arial"/>
              <a:buChar char="•"/>
            </a:pPr>
            <a:r>
              <a:rPr lang="en-US" sz="2800" dirty="0" err="1" smtClean="0">
                <a:solidFill>
                  <a:srgbClr val="FFFFFF"/>
                </a:solidFill>
              </a:rPr>
              <a:t>Aliʻi</a:t>
            </a:r>
            <a:r>
              <a:rPr lang="en-US" sz="2800" dirty="0" smtClean="0">
                <a:solidFill>
                  <a:srgbClr val="FFFFFF"/>
                </a:solidFill>
              </a:rPr>
              <a:t> were loved or hated.</a:t>
            </a:r>
            <a:endParaRPr lang="en-US" sz="2800" dirty="0" smtClean="0">
              <a:solidFill>
                <a:srgbClr val="FFFFFF"/>
              </a:solidFill>
            </a:endParaRP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solidFill>
                  <a:srgbClr val="FFFFFF"/>
                </a:solidFill>
              </a:rPr>
              <a:t>Athletic prowess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solidFill>
                  <a:srgbClr val="FFFFFF"/>
                </a:solidFill>
              </a:rPr>
              <a:t>peace and prosperity</a:t>
            </a:r>
            <a:endParaRPr lang="en-US" sz="2800" dirty="0" smtClean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972" y="2947290"/>
            <a:ext cx="3725028" cy="36890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37941" y="2122063"/>
            <a:ext cx="4087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mtClean="0">
                <a:hlinkClick r:id="rId3"/>
              </a:rPr>
              <a:t>ʻUmi</a:t>
            </a:r>
            <a:r>
              <a:rPr lang="en-US" sz="2800" dirty="0" smtClean="0">
                <a:hlinkClick r:id="rId3"/>
              </a:rPr>
              <a:t>-a-līloa Mural Project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2165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342"/>
            <a:ext cx="8229600" cy="964848"/>
          </a:xfrm>
        </p:spPr>
        <p:txBody>
          <a:bodyPr>
            <a:normAutofit/>
          </a:bodyPr>
          <a:lstStyle/>
          <a:p>
            <a:r>
              <a:rPr lang="en-US" sz="4000" dirty="0" smtClean="0">
                <a:hlinkClick r:id="rId2"/>
              </a:rPr>
              <a:t>John </a:t>
            </a:r>
            <a:r>
              <a:rPr lang="en-US" sz="4000" dirty="0" err="1" smtClean="0">
                <a:hlinkClick r:id="rId2"/>
              </a:rPr>
              <a:t>Kaʻimikaua</a:t>
            </a:r>
            <a:r>
              <a:rPr lang="en-US" sz="4000" dirty="0" smtClean="0"/>
              <a:t> (1958 – 2006)</a:t>
            </a:r>
            <a:endParaRPr lang="en-US" sz="4000" dirty="0"/>
          </a:p>
        </p:txBody>
      </p:sp>
      <p:pic>
        <p:nvPicPr>
          <p:cNvPr id="4" name="Content Placeholder 3" descr="Screen shot 2015-09-21 at 8.58.06 AM.png">
            <a:hlinkClick r:id="rId3"/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997" y="1872230"/>
            <a:ext cx="4798122" cy="3087688"/>
          </a:xfrm>
        </p:spPr>
      </p:pic>
      <p:sp>
        <p:nvSpPr>
          <p:cNvPr id="3" name="TextBox 2"/>
          <p:cNvSpPr txBox="1"/>
          <p:nvPr/>
        </p:nvSpPr>
        <p:spPr>
          <a:xfrm>
            <a:off x="5282227" y="1061583"/>
            <a:ext cx="386177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3000" dirty="0" smtClean="0"/>
              <a:t>Kumu hula</a:t>
            </a:r>
          </a:p>
          <a:p>
            <a:pPr marL="457200" indent="-457200">
              <a:buFont typeface="Arial"/>
              <a:buChar char="•"/>
            </a:pPr>
            <a:r>
              <a:rPr lang="en-US" sz="3000" dirty="0" smtClean="0"/>
              <a:t>Graduated from</a:t>
            </a:r>
          </a:p>
          <a:p>
            <a:r>
              <a:rPr lang="en-US" sz="3000" dirty="0"/>
              <a:t> </a:t>
            </a:r>
            <a:r>
              <a:rPr lang="en-US" sz="3000" dirty="0" smtClean="0"/>
              <a:t>            </a:t>
            </a:r>
            <a:r>
              <a:rPr lang="en-US" sz="3000" dirty="0" err="1" smtClean="0"/>
              <a:t>ʻAiea</a:t>
            </a:r>
            <a:r>
              <a:rPr lang="en-US" sz="3000" dirty="0" smtClean="0"/>
              <a:t> High School</a:t>
            </a:r>
          </a:p>
          <a:p>
            <a:pPr marL="457200" indent="-457200">
              <a:buFont typeface="Arial"/>
              <a:buChar char="•"/>
            </a:pPr>
            <a:r>
              <a:rPr lang="en-US" sz="3000" dirty="0" smtClean="0"/>
              <a:t>Resided in </a:t>
            </a:r>
            <a:r>
              <a:rPr lang="en-US" sz="3000" dirty="0" err="1" smtClean="0"/>
              <a:t>Makakilo</a:t>
            </a:r>
            <a:endParaRPr lang="en-US" sz="3000" dirty="0" smtClean="0"/>
          </a:p>
          <a:p>
            <a:pPr marL="457200" indent="-457200">
              <a:buFont typeface="Arial"/>
              <a:buChar char="•"/>
            </a:pPr>
            <a:r>
              <a:rPr lang="en-US" sz="3000" dirty="0" smtClean="0"/>
              <a:t>Expert on </a:t>
            </a:r>
            <a:r>
              <a:rPr lang="en-US" sz="3000" dirty="0" smtClean="0">
                <a:hlinkClick r:id="rId5"/>
              </a:rPr>
              <a:t>Molokaʻi </a:t>
            </a:r>
            <a:r>
              <a:rPr lang="en-US" sz="3000" dirty="0" smtClean="0"/>
              <a:t>traditions</a:t>
            </a:r>
          </a:p>
          <a:p>
            <a:pPr marL="457200" indent="-457200">
              <a:buFont typeface="Arial"/>
              <a:buChar char="•"/>
            </a:pPr>
            <a:r>
              <a:rPr lang="en-US" sz="3000" dirty="0" smtClean="0"/>
              <a:t>Legacy continues: hula, </a:t>
            </a:r>
            <a:r>
              <a:rPr lang="en-US" sz="3000" dirty="0" err="1" smtClean="0"/>
              <a:t>oli</a:t>
            </a:r>
            <a:r>
              <a:rPr lang="en-US" sz="3000" dirty="0" smtClean="0"/>
              <a:t>, </a:t>
            </a:r>
            <a:r>
              <a:rPr lang="en-US" sz="3000" dirty="0" err="1" smtClean="0"/>
              <a:t>moʻolelo</a:t>
            </a:r>
            <a:r>
              <a:rPr lang="en-US" sz="3000" dirty="0" smtClean="0"/>
              <a:t>,   </a:t>
            </a:r>
            <a:r>
              <a:rPr lang="en-US" sz="3000" dirty="0" err="1" smtClean="0">
                <a:hlinkClick r:id="rId6"/>
              </a:rPr>
              <a:t>Ka</a:t>
            </a:r>
            <a:r>
              <a:rPr lang="en-US" sz="3000" dirty="0" smtClean="0">
                <a:hlinkClick r:id="rId6"/>
              </a:rPr>
              <a:t> Hula </a:t>
            </a:r>
            <a:r>
              <a:rPr lang="en-US" sz="3000" dirty="0" err="1" smtClean="0">
                <a:hlinkClick r:id="rId6"/>
              </a:rPr>
              <a:t>Piko</a:t>
            </a:r>
            <a:endParaRPr lang="en-US" sz="3000" dirty="0"/>
          </a:p>
        </p:txBody>
      </p:sp>
      <p:sp>
        <p:nvSpPr>
          <p:cNvPr id="6" name="TextBox 5"/>
          <p:cNvSpPr txBox="1"/>
          <p:nvPr/>
        </p:nvSpPr>
        <p:spPr>
          <a:xfrm>
            <a:off x="358206" y="5445151"/>
            <a:ext cx="7721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Watch excerpt from </a:t>
            </a:r>
            <a:r>
              <a:rPr lang="en-US" sz="2800" i="1" dirty="0" smtClean="0">
                <a:hlinkClick r:id="rId3"/>
              </a:rPr>
              <a:t>A Mau A Mau</a:t>
            </a:r>
            <a:r>
              <a:rPr lang="en-US" sz="2800" i="1" dirty="0" smtClean="0"/>
              <a:t>.</a:t>
            </a:r>
            <a:endParaRPr lang="en-US" sz="2800" dirty="0" smtClean="0"/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ʻAha Councils based on </a:t>
            </a:r>
            <a:r>
              <a:rPr lang="en-US" sz="2800" dirty="0" err="1" smtClean="0"/>
              <a:t>ʻaha</a:t>
            </a:r>
            <a:r>
              <a:rPr lang="en-US" sz="2800" dirty="0" smtClean="0"/>
              <a:t> cord analogy</a:t>
            </a:r>
          </a:p>
        </p:txBody>
      </p:sp>
    </p:spTree>
    <p:extLst>
      <p:ext uri="{BB962C8B-B14F-4D97-AF65-F5344CB8AC3E}">
        <p14:creationId xmlns:p14="http://schemas.microsoft.com/office/powerpoint/2010/main" val="1276847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5-09-21 at 9.06.3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96769" y="321516"/>
            <a:ext cx="4936851" cy="27150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2766" y="1617749"/>
            <a:ext cx="402093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FFFF"/>
                </a:solidFill>
              </a:rPr>
              <a:t>‘Aha Councils</a:t>
            </a:r>
          </a:p>
          <a:p>
            <a:pPr marL="457200" indent="-457200">
              <a:buFont typeface="Arial"/>
              <a:buChar char="•"/>
            </a:pPr>
            <a:r>
              <a:rPr lang="en-US" sz="3200" dirty="0" smtClean="0">
                <a:solidFill>
                  <a:srgbClr val="FFFFFF"/>
                </a:solidFill>
              </a:rPr>
              <a:t>group of experts</a:t>
            </a:r>
          </a:p>
          <a:p>
            <a:r>
              <a:rPr lang="en-US" sz="3200" dirty="0" smtClean="0">
                <a:solidFill>
                  <a:srgbClr val="FFFFFF"/>
                </a:solidFill>
              </a:rPr>
              <a:t>meet to discuss societal &amp; environmental issues</a:t>
            </a:r>
          </a:p>
          <a:p>
            <a:pPr marL="457200" indent="-457200">
              <a:buFont typeface="Arial"/>
              <a:buChar char="•"/>
            </a:pPr>
            <a:r>
              <a:rPr lang="en-US" sz="3200" dirty="0" smtClean="0">
                <a:solidFill>
                  <a:srgbClr val="FFFFFF"/>
                </a:solidFill>
              </a:rPr>
              <a:t>fishermen, farmers, priests, etc.</a:t>
            </a:r>
          </a:p>
          <a:p>
            <a:pPr marL="457200" indent="-457200">
              <a:buFont typeface="Arial"/>
              <a:buChar char="•"/>
            </a:pPr>
            <a:r>
              <a:rPr lang="en-US" sz="3200" dirty="0" smtClean="0">
                <a:solidFill>
                  <a:srgbClr val="FFFFFF"/>
                </a:solidFill>
              </a:rPr>
              <a:t>manage natural resources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75724" y="3427849"/>
            <a:ext cx="466827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FFFF"/>
                </a:solidFill>
                <a:hlinkClick r:id="rId3"/>
              </a:rPr>
              <a:t>‘Aha cord analogy</a:t>
            </a:r>
            <a:endParaRPr lang="en-US" sz="3600" dirty="0" smtClean="0">
              <a:solidFill>
                <a:srgbClr val="FFFFFF"/>
              </a:solidFill>
            </a:endParaRPr>
          </a:p>
          <a:p>
            <a:pPr marL="571500" indent="-571500">
              <a:buFont typeface="Arial"/>
              <a:buChar char="•"/>
            </a:pPr>
            <a:r>
              <a:rPr lang="en-US" sz="3200" dirty="0" smtClean="0">
                <a:solidFill>
                  <a:srgbClr val="FFFFFF"/>
                </a:solidFill>
              </a:rPr>
              <a:t>Each cord represents an expert</a:t>
            </a:r>
          </a:p>
          <a:p>
            <a:pPr marL="571500" indent="-571500">
              <a:buFont typeface="Arial"/>
              <a:buChar char="•"/>
            </a:pPr>
            <a:r>
              <a:rPr lang="en-US" sz="3200" dirty="0" smtClean="0">
                <a:solidFill>
                  <a:srgbClr val="FFFFFF"/>
                </a:solidFill>
              </a:rPr>
              <a:t>Braid represents the unity of strength 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8397"/>
            <a:ext cx="4162644" cy="1143000"/>
          </a:xfrm>
        </p:spPr>
        <p:txBody>
          <a:bodyPr>
            <a:normAutofit fontScale="90000"/>
          </a:bodyPr>
          <a:lstStyle/>
          <a:p>
            <a:r>
              <a:rPr lang="en-US" sz="4000" i="1" dirty="0" smtClean="0">
                <a:solidFill>
                  <a:srgbClr val="FFFFFF"/>
                </a:solidFill>
              </a:rPr>
              <a:t>Excerpt from A Mau A Mau</a:t>
            </a:r>
            <a:endParaRPr lang="en-US" sz="4000" i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54922"/>
      </p:ext>
    </p:extLst>
  </p:cSld>
  <p:clrMapOvr>
    <a:masterClrMapping/>
  </p:clrMapOvr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1804</TotalTime>
  <Words>790</Words>
  <Application>Microsoft Macintosh PowerPoint</Application>
  <PresentationFormat>On-screen Show (4:3)</PresentationFormat>
  <Paragraphs>153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Calibri</vt:lpstr>
      <vt:lpstr>Arial</vt:lpstr>
      <vt:lpstr> Black </vt:lpstr>
      <vt:lpstr>Unit #2 - Hawaiian Governance</vt:lpstr>
      <vt:lpstr>PowerPoint Presentation</vt:lpstr>
      <vt:lpstr>Ke Kino o Ke Aupuni</vt:lpstr>
      <vt:lpstr>ʻĀina – Land Boundaries</vt:lpstr>
      <vt:lpstr>Samuel Manaiakalani Kamakau</vt:lpstr>
      <vt:lpstr>Māʻilikūkahi</vt:lpstr>
      <vt:lpstr>PowerPoint Presentation</vt:lpstr>
      <vt:lpstr>John Kaʻimikaua (1958 – 2006)</vt:lpstr>
      <vt:lpstr>Excerpt from A Mau A Mau</vt:lpstr>
      <vt:lpstr>‘Aumakua </vt:lpstr>
      <vt:lpstr>PowerPoint Presentation</vt:lpstr>
      <vt:lpstr>Kanila Tripp</vt:lpstr>
      <vt:lpstr>Triple Piko Story</vt:lpstr>
      <vt:lpstr>Why is Hāloa associated with kalo? </vt:lpstr>
      <vt:lpstr>Kaliloaʻs ʻIewe / Afterbirth 2010 </vt:lpstr>
      <vt:lpstr>My own childrenʻs piko and ʻiewe are  buried here.</vt:lpstr>
      <vt:lpstr> Piko Article  Ka Wai Ola May 20, 2015 Issue</vt:lpstr>
      <vt:lpstr>PowerPoint Presentation</vt:lpstr>
      <vt:lpstr>Through the Eyes of Ancestors @ʻOiwiTv http://oiwi.tv/hokulea/through-the-eyes-of-ancestors/ </vt:lpstr>
      <vt:lpstr>Haʻina – Review</vt:lpstr>
    </vt:vector>
  </TitlesOfParts>
  <Company>Home</Company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Classic Hawaiian Society</dc:title>
  <dc:creator>Kuuleilani Reyes</dc:creator>
  <cp:lastModifiedBy>Kuuleilani Reyes</cp:lastModifiedBy>
  <cp:revision>50</cp:revision>
  <dcterms:created xsi:type="dcterms:W3CDTF">2015-09-21T18:03:49Z</dcterms:created>
  <dcterms:modified xsi:type="dcterms:W3CDTF">2017-05-24T19:36:05Z</dcterms:modified>
</cp:coreProperties>
</file>